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88" r:id="rId3"/>
    <p:sldId id="259" r:id="rId4"/>
    <p:sldId id="260" r:id="rId5"/>
    <p:sldId id="282" r:id="rId6"/>
    <p:sldId id="284" r:id="rId7"/>
    <p:sldId id="262" r:id="rId8"/>
    <p:sldId id="272" r:id="rId9"/>
    <p:sldId id="281" r:id="rId10"/>
    <p:sldId id="270" r:id="rId11"/>
    <p:sldId id="261" r:id="rId12"/>
    <p:sldId id="277" r:id="rId13"/>
    <p:sldId id="274" r:id="rId14"/>
    <p:sldId id="280" r:id="rId15"/>
    <p:sldId id="263" r:id="rId16"/>
    <p:sldId id="264" r:id="rId17"/>
    <p:sldId id="279" r:id="rId18"/>
    <p:sldId id="266" r:id="rId19"/>
    <p:sldId id="267" r:id="rId20"/>
    <p:sldId id="286" r:id="rId21"/>
    <p:sldId id="268" r:id="rId22"/>
    <p:sldId id="285" r:id="rId23"/>
    <p:sldId id="273" r:id="rId24"/>
    <p:sldId id="278" r:id="rId25"/>
    <p:sldId id="276" r:id="rId26"/>
    <p:sldId id="283" r:id="rId27"/>
    <p:sldId id="287" r:id="rId28"/>
    <p:sldId id="25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31116D-6846-7446-9953-4986013FA85C}" v="15" dt="2022-08-23T19:07:26.7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83648"/>
  </p:normalViewPr>
  <p:slideViewPr>
    <p:cSldViewPr snapToGrid="0" snapToObjects="1">
      <p:cViewPr varScale="1">
        <p:scale>
          <a:sx n="76" d="100"/>
          <a:sy n="76" d="100"/>
        </p:scale>
        <p:origin x="232" y="51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lsh, Brandon M (bmw9t)" userId="c63a63f3-0b2e-4cca-a529-e1b931f2df75" providerId="ADAL" clId="{DF31116D-6846-7446-9953-4986013FA85C}"/>
    <pc:docChg chg="undo custSel addSld delSld modSld">
      <pc:chgData name="Walsh, Brandon M (bmw9t)" userId="c63a63f3-0b2e-4cca-a529-e1b931f2df75" providerId="ADAL" clId="{DF31116D-6846-7446-9953-4986013FA85C}" dt="2022-08-23T19:07:32.044" v="2751" actId="1076"/>
      <pc:docMkLst>
        <pc:docMk/>
      </pc:docMkLst>
      <pc:sldChg chg="modNotesTx">
        <pc:chgData name="Walsh, Brandon M (bmw9t)" userId="c63a63f3-0b2e-4cca-a529-e1b931f2df75" providerId="ADAL" clId="{DF31116D-6846-7446-9953-4986013FA85C}" dt="2022-08-19T19:05:59.918" v="1274" actId="20577"/>
        <pc:sldMkLst>
          <pc:docMk/>
          <pc:sldMk cId="1069549825" sldId="256"/>
        </pc:sldMkLst>
      </pc:sldChg>
      <pc:sldChg chg="modSp mod">
        <pc:chgData name="Walsh, Brandon M (bmw9t)" userId="c63a63f3-0b2e-4cca-a529-e1b931f2df75" providerId="ADAL" clId="{DF31116D-6846-7446-9953-4986013FA85C}" dt="2022-08-19T18:35:11.069" v="123" actId="27636"/>
        <pc:sldMkLst>
          <pc:docMk/>
          <pc:sldMk cId="863224102" sldId="260"/>
        </pc:sldMkLst>
        <pc:spChg chg="mod">
          <ac:chgData name="Walsh, Brandon M (bmw9t)" userId="c63a63f3-0b2e-4cca-a529-e1b931f2df75" providerId="ADAL" clId="{DF31116D-6846-7446-9953-4986013FA85C}" dt="2022-08-19T18:35:11.069" v="123" actId="27636"/>
          <ac:spMkLst>
            <pc:docMk/>
            <pc:sldMk cId="863224102" sldId="260"/>
            <ac:spMk id="3" creationId="{2E00083A-9EF7-1E46-ACAD-13A0B6536E19}"/>
          </ac:spMkLst>
        </pc:spChg>
      </pc:sldChg>
      <pc:sldChg chg="modSp mod">
        <pc:chgData name="Walsh, Brandon M (bmw9t)" userId="c63a63f3-0b2e-4cca-a529-e1b931f2df75" providerId="ADAL" clId="{DF31116D-6846-7446-9953-4986013FA85C}" dt="2022-08-23T12:29:11.594" v="2043" actId="20577"/>
        <pc:sldMkLst>
          <pc:docMk/>
          <pc:sldMk cId="878799575" sldId="262"/>
        </pc:sldMkLst>
        <pc:spChg chg="mod">
          <ac:chgData name="Walsh, Brandon M (bmw9t)" userId="c63a63f3-0b2e-4cca-a529-e1b931f2df75" providerId="ADAL" clId="{DF31116D-6846-7446-9953-4986013FA85C}" dt="2022-08-23T12:29:11.594" v="2043" actId="20577"/>
          <ac:spMkLst>
            <pc:docMk/>
            <pc:sldMk cId="878799575" sldId="262"/>
            <ac:spMk id="3" creationId="{1AD1E8FA-397B-294F-9895-4452644C97A9}"/>
          </ac:spMkLst>
        </pc:spChg>
      </pc:sldChg>
      <pc:sldChg chg="modSp mod">
        <pc:chgData name="Walsh, Brandon M (bmw9t)" userId="c63a63f3-0b2e-4cca-a529-e1b931f2df75" providerId="ADAL" clId="{DF31116D-6846-7446-9953-4986013FA85C}" dt="2022-08-23T12:34:25.829" v="2435" actId="20577"/>
        <pc:sldMkLst>
          <pc:docMk/>
          <pc:sldMk cId="696208162" sldId="263"/>
        </pc:sldMkLst>
        <pc:spChg chg="mod">
          <ac:chgData name="Walsh, Brandon M (bmw9t)" userId="c63a63f3-0b2e-4cca-a529-e1b931f2df75" providerId="ADAL" clId="{DF31116D-6846-7446-9953-4986013FA85C}" dt="2022-08-19T18:37:09.564" v="289" actId="20577"/>
          <ac:spMkLst>
            <pc:docMk/>
            <pc:sldMk cId="696208162" sldId="263"/>
            <ac:spMk id="2" creationId="{B4782423-9848-BD42-B3B4-4824F738EE47}"/>
          </ac:spMkLst>
        </pc:spChg>
        <pc:spChg chg="mod">
          <ac:chgData name="Walsh, Brandon M (bmw9t)" userId="c63a63f3-0b2e-4cca-a529-e1b931f2df75" providerId="ADAL" clId="{DF31116D-6846-7446-9953-4986013FA85C}" dt="2022-08-23T12:34:25.829" v="2435" actId="20577"/>
          <ac:spMkLst>
            <pc:docMk/>
            <pc:sldMk cId="696208162" sldId="263"/>
            <ac:spMk id="3" creationId="{22C9527E-BE65-0C4B-BAE6-2E21E15078B3}"/>
          </ac:spMkLst>
        </pc:spChg>
      </pc:sldChg>
      <pc:sldChg chg="modSp mod">
        <pc:chgData name="Walsh, Brandon M (bmw9t)" userId="c63a63f3-0b2e-4cca-a529-e1b931f2df75" providerId="ADAL" clId="{DF31116D-6846-7446-9953-4986013FA85C}" dt="2022-08-23T12:32:51.308" v="2356" actId="20577"/>
        <pc:sldMkLst>
          <pc:docMk/>
          <pc:sldMk cId="127280061" sldId="264"/>
        </pc:sldMkLst>
        <pc:spChg chg="mod">
          <ac:chgData name="Walsh, Brandon M (bmw9t)" userId="c63a63f3-0b2e-4cca-a529-e1b931f2df75" providerId="ADAL" clId="{DF31116D-6846-7446-9953-4986013FA85C}" dt="2022-08-23T12:32:51.308" v="2356" actId="20577"/>
          <ac:spMkLst>
            <pc:docMk/>
            <pc:sldMk cId="127280061" sldId="264"/>
            <ac:spMk id="3" creationId="{895A678B-4498-DE45-9292-D83507167A98}"/>
          </ac:spMkLst>
        </pc:spChg>
      </pc:sldChg>
      <pc:sldChg chg="modSp mod">
        <pc:chgData name="Walsh, Brandon M (bmw9t)" userId="c63a63f3-0b2e-4cca-a529-e1b931f2df75" providerId="ADAL" clId="{DF31116D-6846-7446-9953-4986013FA85C}" dt="2022-08-19T18:57:49.206" v="1002" actId="20577"/>
        <pc:sldMkLst>
          <pc:docMk/>
          <pc:sldMk cId="159536401" sldId="266"/>
        </pc:sldMkLst>
        <pc:spChg chg="mod">
          <ac:chgData name="Walsh, Brandon M (bmw9t)" userId="c63a63f3-0b2e-4cca-a529-e1b931f2df75" providerId="ADAL" clId="{DF31116D-6846-7446-9953-4986013FA85C}" dt="2022-08-19T18:57:49.206" v="1002" actId="20577"/>
          <ac:spMkLst>
            <pc:docMk/>
            <pc:sldMk cId="159536401" sldId="266"/>
            <ac:spMk id="2" creationId="{209C266D-B579-204A-8477-3B6ED2D8EBE8}"/>
          </ac:spMkLst>
        </pc:spChg>
        <pc:spChg chg="mod">
          <ac:chgData name="Walsh, Brandon M (bmw9t)" userId="c63a63f3-0b2e-4cca-a529-e1b931f2df75" providerId="ADAL" clId="{DF31116D-6846-7446-9953-4986013FA85C}" dt="2022-08-19T18:50:10.988" v="810" actId="20577"/>
          <ac:spMkLst>
            <pc:docMk/>
            <pc:sldMk cId="159536401" sldId="266"/>
            <ac:spMk id="3" creationId="{C08D5FB7-192A-BE43-9C08-F17AF7EE176A}"/>
          </ac:spMkLst>
        </pc:spChg>
      </pc:sldChg>
      <pc:sldChg chg="modSp mod">
        <pc:chgData name="Walsh, Brandon M (bmw9t)" userId="c63a63f3-0b2e-4cca-a529-e1b931f2df75" providerId="ADAL" clId="{DF31116D-6846-7446-9953-4986013FA85C}" dt="2022-08-23T12:33:28.135" v="2375" actId="20577"/>
        <pc:sldMkLst>
          <pc:docMk/>
          <pc:sldMk cId="3742532816" sldId="267"/>
        </pc:sldMkLst>
        <pc:spChg chg="mod">
          <ac:chgData name="Walsh, Brandon M (bmw9t)" userId="c63a63f3-0b2e-4cca-a529-e1b931f2df75" providerId="ADAL" clId="{DF31116D-6846-7446-9953-4986013FA85C}" dt="2022-08-19T18:50:40.259" v="863" actId="255"/>
          <ac:spMkLst>
            <pc:docMk/>
            <pc:sldMk cId="3742532816" sldId="267"/>
            <ac:spMk id="2" creationId="{780FCB96-636C-1D4A-9E5A-8BEA102AC5E2}"/>
          </ac:spMkLst>
        </pc:spChg>
        <pc:spChg chg="mod">
          <ac:chgData name="Walsh, Brandon M (bmw9t)" userId="c63a63f3-0b2e-4cca-a529-e1b931f2df75" providerId="ADAL" clId="{DF31116D-6846-7446-9953-4986013FA85C}" dt="2022-08-23T12:33:28.135" v="2375" actId="20577"/>
          <ac:spMkLst>
            <pc:docMk/>
            <pc:sldMk cId="3742532816" sldId="267"/>
            <ac:spMk id="3" creationId="{55272F30-1AA6-9943-8784-E311D9877BED}"/>
          </ac:spMkLst>
        </pc:spChg>
      </pc:sldChg>
      <pc:sldChg chg="addSp modSp mod">
        <pc:chgData name="Walsh, Brandon M (bmw9t)" userId="c63a63f3-0b2e-4cca-a529-e1b931f2df75" providerId="ADAL" clId="{DF31116D-6846-7446-9953-4986013FA85C}" dt="2022-08-23T19:02:14.646" v="2734" actId="20577"/>
        <pc:sldMkLst>
          <pc:docMk/>
          <pc:sldMk cId="1309394738" sldId="268"/>
        </pc:sldMkLst>
        <pc:spChg chg="mod">
          <ac:chgData name="Walsh, Brandon M (bmw9t)" userId="c63a63f3-0b2e-4cca-a529-e1b931f2df75" providerId="ADAL" clId="{DF31116D-6846-7446-9953-4986013FA85C}" dt="2022-08-19T19:05:06.966" v="1202" actId="20577"/>
          <ac:spMkLst>
            <pc:docMk/>
            <pc:sldMk cId="1309394738" sldId="268"/>
            <ac:spMk id="2" creationId="{9ACCFBF8-3E21-1E49-A72D-87E690369ED8}"/>
          </ac:spMkLst>
        </pc:spChg>
        <pc:spChg chg="mod">
          <ac:chgData name="Walsh, Brandon M (bmw9t)" userId="c63a63f3-0b2e-4cca-a529-e1b931f2df75" providerId="ADAL" clId="{DF31116D-6846-7446-9953-4986013FA85C}" dt="2022-08-23T19:02:14.646" v="2734" actId="20577"/>
          <ac:spMkLst>
            <pc:docMk/>
            <pc:sldMk cId="1309394738" sldId="268"/>
            <ac:spMk id="3" creationId="{32D0A390-C32E-AF40-9CEF-8B42A29FB511}"/>
          </ac:spMkLst>
        </pc:spChg>
        <pc:picChg chg="add mod">
          <ac:chgData name="Walsh, Brandon M (bmw9t)" userId="c63a63f3-0b2e-4cca-a529-e1b931f2df75" providerId="ADAL" clId="{DF31116D-6846-7446-9953-4986013FA85C}" dt="2022-08-23T19:02:09.110" v="2728" actId="1076"/>
          <ac:picMkLst>
            <pc:docMk/>
            <pc:sldMk cId="1309394738" sldId="268"/>
            <ac:picMk id="5" creationId="{47C386F0-267F-E959-2680-4A296B4279FB}"/>
          </ac:picMkLst>
        </pc:picChg>
      </pc:sldChg>
      <pc:sldChg chg="modSp mod">
        <pc:chgData name="Walsh, Brandon M (bmw9t)" userId="c63a63f3-0b2e-4cca-a529-e1b931f2df75" providerId="ADAL" clId="{DF31116D-6846-7446-9953-4986013FA85C}" dt="2022-08-23T12:31:09.734" v="2205" actId="20577"/>
        <pc:sldMkLst>
          <pc:docMk/>
          <pc:sldMk cId="650655725" sldId="270"/>
        </pc:sldMkLst>
        <pc:spChg chg="mod">
          <ac:chgData name="Walsh, Brandon M (bmw9t)" userId="c63a63f3-0b2e-4cca-a529-e1b931f2df75" providerId="ADAL" clId="{DF31116D-6846-7446-9953-4986013FA85C}" dt="2022-08-23T12:31:09.734" v="2205" actId="20577"/>
          <ac:spMkLst>
            <pc:docMk/>
            <pc:sldMk cId="650655725" sldId="270"/>
            <ac:spMk id="3" creationId="{D73E7C84-4FC1-D54C-AE69-397B5FFCE01B}"/>
          </ac:spMkLst>
        </pc:spChg>
      </pc:sldChg>
      <pc:sldChg chg="addSp modSp mod">
        <pc:chgData name="Walsh, Brandon M (bmw9t)" userId="c63a63f3-0b2e-4cca-a529-e1b931f2df75" providerId="ADAL" clId="{DF31116D-6846-7446-9953-4986013FA85C}" dt="2022-08-23T18:59:34.031" v="2717" actId="1076"/>
        <pc:sldMkLst>
          <pc:docMk/>
          <pc:sldMk cId="1606511040" sldId="272"/>
        </pc:sldMkLst>
        <pc:spChg chg="mod">
          <ac:chgData name="Walsh, Brandon M (bmw9t)" userId="c63a63f3-0b2e-4cca-a529-e1b931f2df75" providerId="ADAL" clId="{DF31116D-6846-7446-9953-4986013FA85C}" dt="2022-08-23T18:59:34.031" v="2717" actId="1076"/>
          <ac:spMkLst>
            <pc:docMk/>
            <pc:sldMk cId="1606511040" sldId="272"/>
            <ac:spMk id="2" creationId="{D869D51B-D94A-BC48-9645-E956D4B6EE12}"/>
          </ac:spMkLst>
        </pc:spChg>
        <pc:picChg chg="add mod">
          <ac:chgData name="Walsh, Brandon M (bmw9t)" userId="c63a63f3-0b2e-4cca-a529-e1b931f2df75" providerId="ADAL" clId="{DF31116D-6846-7446-9953-4986013FA85C}" dt="2022-08-23T18:59:31.089" v="2716" actId="1076"/>
          <ac:picMkLst>
            <pc:docMk/>
            <pc:sldMk cId="1606511040" sldId="272"/>
            <ac:picMk id="4" creationId="{07DFBCDF-77D1-AEBD-D6FF-553324BBAD08}"/>
          </ac:picMkLst>
        </pc:picChg>
      </pc:sldChg>
      <pc:sldChg chg="addSp modSp mod">
        <pc:chgData name="Walsh, Brandon M (bmw9t)" userId="c63a63f3-0b2e-4cca-a529-e1b931f2df75" providerId="ADAL" clId="{DF31116D-6846-7446-9953-4986013FA85C}" dt="2022-08-23T19:07:32.044" v="2751" actId="1076"/>
        <pc:sldMkLst>
          <pc:docMk/>
          <pc:sldMk cId="1151865529" sldId="273"/>
        </pc:sldMkLst>
        <pc:spChg chg="mod">
          <ac:chgData name="Walsh, Brandon M (bmw9t)" userId="c63a63f3-0b2e-4cca-a529-e1b931f2df75" providerId="ADAL" clId="{DF31116D-6846-7446-9953-4986013FA85C}" dt="2022-08-23T12:35:05.580" v="2505" actId="20577"/>
          <ac:spMkLst>
            <pc:docMk/>
            <pc:sldMk cId="1151865529" sldId="273"/>
            <ac:spMk id="2" creationId="{A47D26D3-7007-2C43-9222-60BCF303E3DB}"/>
          </ac:spMkLst>
        </pc:spChg>
        <pc:spChg chg="mod">
          <ac:chgData name="Walsh, Brandon M (bmw9t)" userId="c63a63f3-0b2e-4cca-a529-e1b931f2df75" providerId="ADAL" clId="{DF31116D-6846-7446-9953-4986013FA85C}" dt="2022-08-19T19:05:22.983" v="1216" actId="20577"/>
          <ac:spMkLst>
            <pc:docMk/>
            <pc:sldMk cId="1151865529" sldId="273"/>
            <ac:spMk id="3" creationId="{81D41A1A-2AD1-3743-8074-10915BFB40EC}"/>
          </ac:spMkLst>
        </pc:spChg>
        <pc:picChg chg="add mod">
          <ac:chgData name="Walsh, Brandon M (bmw9t)" userId="c63a63f3-0b2e-4cca-a529-e1b931f2df75" providerId="ADAL" clId="{DF31116D-6846-7446-9953-4986013FA85C}" dt="2022-08-23T19:07:32.044" v="2751" actId="1076"/>
          <ac:picMkLst>
            <pc:docMk/>
            <pc:sldMk cId="1151865529" sldId="273"/>
            <ac:picMk id="5" creationId="{27B24816-D0A4-0680-8675-E71330C3B399}"/>
          </ac:picMkLst>
        </pc:picChg>
      </pc:sldChg>
      <pc:sldChg chg="modSp mod">
        <pc:chgData name="Walsh, Brandon M (bmw9t)" userId="c63a63f3-0b2e-4cca-a529-e1b931f2df75" providerId="ADAL" clId="{DF31116D-6846-7446-9953-4986013FA85C}" dt="2022-08-19T18:37:51.244" v="373" actId="20577"/>
        <pc:sldMkLst>
          <pc:docMk/>
          <pc:sldMk cId="2362863993" sldId="274"/>
        </pc:sldMkLst>
        <pc:spChg chg="mod">
          <ac:chgData name="Walsh, Brandon M (bmw9t)" userId="c63a63f3-0b2e-4cca-a529-e1b931f2df75" providerId="ADAL" clId="{DF31116D-6846-7446-9953-4986013FA85C}" dt="2022-08-19T18:37:51.244" v="373" actId="20577"/>
          <ac:spMkLst>
            <pc:docMk/>
            <pc:sldMk cId="2362863993" sldId="274"/>
            <ac:spMk id="3" creationId="{8E5D73F1-58CC-564C-92FB-159809D8710C}"/>
          </ac:spMkLst>
        </pc:spChg>
      </pc:sldChg>
      <pc:sldChg chg="modSp mod">
        <pc:chgData name="Walsh, Brandon M (bmw9t)" userId="c63a63f3-0b2e-4cca-a529-e1b931f2df75" providerId="ADAL" clId="{DF31116D-6846-7446-9953-4986013FA85C}" dt="2022-08-23T12:30:36.951" v="2173" actId="20577"/>
        <pc:sldMkLst>
          <pc:docMk/>
          <pc:sldMk cId="2248883971" sldId="281"/>
        </pc:sldMkLst>
        <pc:spChg chg="mod">
          <ac:chgData name="Walsh, Brandon M (bmw9t)" userId="c63a63f3-0b2e-4cca-a529-e1b931f2df75" providerId="ADAL" clId="{DF31116D-6846-7446-9953-4986013FA85C}" dt="2022-08-23T12:30:36.951" v="2173" actId="20577"/>
          <ac:spMkLst>
            <pc:docMk/>
            <pc:sldMk cId="2248883971" sldId="281"/>
            <ac:spMk id="3" creationId="{1AD1E8FA-397B-294F-9895-4452644C97A9}"/>
          </ac:spMkLst>
        </pc:spChg>
      </pc:sldChg>
      <pc:sldChg chg="addSp modSp mod">
        <pc:chgData name="Walsh, Brandon M (bmw9t)" userId="c63a63f3-0b2e-4cca-a529-e1b931f2df75" providerId="ADAL" clId="{DF31116D-6846-7446-9953-4986013FA85C}" dt="2022-08-23T18:57:00.605" v="2707" actId="14100"/>
        <pc:sldMkLst>
          <pc:docMk/>
          <pc:sldMk cId="707183016" sldId="282"/>
        </pc:sldMkLst>
        <pc:spChg chg="mod">
          <ac:chgData name="Walsh, Brandon M (bmw9t)" userId="c63a63f3-0b2e-4cca-a529-e1b931f2df75" providerId="ADAL" clId="{DF31116D-6846-7446-9953-4986013FA85C}" dt="2022-08-23T12:27:54.711" v="1954" actId="20577"/>
          <ac:spMkLst>
            <pc:docMk/>
            <pc:sldMk cId="707183016" sldId="282"/>
            <ac:spMk id="2" creationId="{86DA2DBE-4AEA-FE46-A961-DCF78D113C98}"/>
          </ac:spMkLst>
        </pc:spChg>
        <pc:spChg chg="mod">
          <ac:chgData name="Walsh, Brandon M (bmw9t)" userId="c63a63f3-0b2e-4cca-a529-e1b931f2df75" providerId="ADAL" clId="{DF31116D-6846-7446-9953-4986013FA85C}" dt="2022-08-23T18:56:57.661" v="2706" actId="20577"/>
          <ac:spMkLst>
            <pc:docMk/>
            <pc:sldMk cId="707183016" sldId="282"/>
            <ac:spMk id="3" creationId="{27A26414-3EC7-B342-9D81-688AE1DB3C25}"/>
          </ac:spMkLst>
        </pc:spChg>
        <pc:picChg chg="add mod">
          <ac:chgData name="Walsh, Brandon M (bmw9t)" userId="c63a63f3-0b2e-4cca-a529-e1b931f2df75" providerId="ADAL" clId="{DF31116D-6846-7446-9953-4986013FA85C}" dt="2022-08-23T18:57:00.605" v="2707" actId="14100"/>
          <ac:picMkLst>
            <pc:docMk/>
            <pc:sldMk cId="707183016" sldId="282"/>
            <ac:picMk id="5" creationId="{E2012291-55F4-81B1-FF8C-1DE1CFF52FFA}"/>
          </ac:picMkLst>
        </pc:picChg>
      </pc:sldChg>
      <pc:sldChg chg="addSp modSp mod">
        <pc:chgData name="Walsh, Brandon M (bmw9t)" userId="c63a63f3-0b2e-4cca-a529-e1b931f2df75" providerId="ADAL" clId="{DF31116D-6846-7446-9953-4986013FA85C}" dt="2022-08-23T19:06:20.271" v="2746" actId="14100"/>
        <pc:sldMkLst>
          <pc:docMk/>
          <pc:sldMk cId="4028354265" sldId="283"/>
        </pc:sldMkLst>
        <pc:spChg chg="mod">
          <ac:chgData name="Walsh, Brandon M (bmw9t)" userId="c63a63f3-0b2e-4cca-a529-e1b931f2df75" providerId="ADAL" clId="{DF31116D-6846-7446-9953-4986013FA85C}" dt="2022-08-23T19:06:20.271" v="2746" actId="14100"/>
          <ac:spMkLst>
            <pc:docMk/>
            <pc:sldMk cId="4028354265" sldId="283"/>
            <ac:spMk id="3" creationId="{81D41A1A-2AD1-3743-8074-10915BFB40EC}"/>
          </ac:spMkLst>
        </pc:spChg>
        <pc:picChg chg="add mod">
          <ac:chgData name="Walsh, Brandon M (bmw9t)" userId="c63a63f3-0b2e-4cca-a529-e1b931f2df75" providerId="ADAL" clId="{DF31116D-6846-7446-9953-4986013FA85C}" dt="2022-08-23T19:06:17.658" v="2744" actId="27614"/>
          <ac:picMkLst>
            <pc:docMk/>
            <pc:sldMk cId="4028354265" sldId="283"/>
            <ac:picMk id="5" creationId="{F4D05B65-38EB-769B-23A1-3007863D58AD}"/>
          </ac:picMkLst>
        </pc:picChg>
      </pc:sldChg>
      <pc:sldChg chg="modSp new mod">
        <pc:chgData name="Walsh, Brandon M (bmw9t)" userId="c63a63f3-0b2e-4cca-a529-e1b931f2df75" providerId="ADAL" clId="{DF31116D-6846-7446-9953-4986013FA85C}" dt="2022-08-22T18:41:43.169" v="1942" actId="20577"/>
        <pc:sldMkLst>
          <pc:docMk/>
          <pc:sldMk cId="382197867" sldId="284"/>
        </pc:sldMkLst>
        <pc:spChg chg="mod">
          <ac:chgData name="Walsh, Brandon M (bmw9t)" userId="c63a63f3-0b2e-4cca-a529-e1b931f2df75" providerId="ADAL" clId="{DF31116D-6846-7446-9953-4986013FA85C}" dt="2022-08-22T18:08:37.586" v="1291" actId="20577"/>
          <ac:spMkLst>
            <pc:docMk/>
            <pc:sldMk cId="382197867" sldId="284"/>
            <ac:spMk id="2" creationId="{D3AA052B-9BF8-9BA1-1798-E91E7194BDC5}"/>
          </ac:spMkLst>
        </pc:spChg>
        <pc:spChg chg="mod">
          <ac:chgData name="Walsh, Brandon M (bmw9t)" userId="c63a63f3-0b2e-4cca-a529-e1b931f2df75" providerId="ADAL" clId="{DF31116D-6846-7446-9953-4986013FA85C}" dt="2022-08-22T18:41:43.169" v="1942" actId="20577"/>
          <ac:spMkLst>
            <pc:docMk/>
            <pc:sldMk cId="382197867" sldId="284"/>
            <ac:spMk id="3" creationId="{44FA3822-2DC2-F7F8-835C-FE4FAE3A0147}"/>
          </ac:spMkLst>
        </pc:spChg>
      </pc:sldChg>
      <pc:sldChg chg="modSp new del mod">
        <pc:chgData name="Walsh, Brandon M (bmw9t)" userId="c63a63f3-0b2e-4cca-a529-e1b931f2df75" providerId="ADAL" clId="{DF31116D-6846-7446-9953-4986013FA85C}" dt="2022-08-19T18:39:18.866" v="405" actId="2696"/>
        <pc:sldMkLst>
          <pc:docMk/>
          <pc:sldMk cId="465879740" sldId="284"/>
        </pc:sldMkLst>
        <pc:spChg chg="mod">
          <ac:chgData name="Walsh, Brandon M (bmw9t)" userId="c63a63f3-0b2e-4cca-a529-e1b931f2df75" providerId="ADAL" clId="{DF31116D-6846-7446-9953-4986013FA85C}" dt="2022-08-19T18:39:16.558" v="404" actId="20577"/>
          <ac:spMkLst>
            <pc:docMk/>
            <pc:sldMk cId="465879740" sldId="284"/>
            <ac:spMk id="2" creationId="{47361A76-D64B-E7BE-A127-507482F8CAF9}"/>
          </ac:spMkLst>
        </pc:spChg>
      </pc:sldChg>
      <pc:sldChg chg="modSp add del mod">
        <pc:chgData name="Walsh, Brandon M (bmw9t)" userId="c63a63f3-0b2e-4cca-a529-e1b931f2df75" providerId="ADAL" clId="{DF31116D-6846-7446-9953-4986013FA85C}" dt="2022-08-19T18:36:52.049" v="254" actId="2696"/>
        <pc:sldMkLst>
          <pc:docMk/>
          <pc:sldMk cId="472830273" sldId="284"/>
        </pc:sldMkLst>
        <pc:spChg chg="mod">
          <ac:chgData name="Walsh, Brandon M (bmw9t)" userId="c63a63f3-0b2e-4cca-a529-e1b931f2df75" providerId="ADAL" clId="{DF31116D-6846-7446-9953-4986013FA85C}" dt="2022-08-19T18:36:32.329" v="185" actId="20577"/>
          <ac:spMkLst>
            <pc:docMk/>
            <pc:sldMk cId="472830273" sldId="284"/>
            <ac:spMk id="2" creationId="{B4782423-9848-BD42-B3B4-4824F738EE47}"/>
          </ac:spMkLst>
        </pc:spChg>
        <pc:spChg chg="mod">
          <ac:chgData name="Walsh, Brandon M (bmw9t)" userId="c63a63f3-0b2e-4cca-a529-e1b931f2df75" providerId="ADAL" clId="{DF31116D-6846-7446-9953-4986013FA85C}" dt="2022-08-19T18:36:49.852" v="253" actId="20577"/>
          <ac:spMkLst>
            <pc:docMk/>
            <pc:sldMk cId="472830273" sldId="284"/>
            <ac:spMk id="3" creationId="{22C9527E-BE65-0C4B-BAE6-2E21E15078B3}"/>
          </ac:spMkLst>
        </pc:spChg>
      </pc:sldChg>
      <pc:sldChg chg="addSp modSp new mod">
        <pc:chgData name="Walsh, Brandon M (bmw9t)" userId="c63a63f3-0b2e-4cca-a529-e1b931f2df75" providerId="ADAL" clId="{DF31116D-6846-7446-9953-4986013FA85C}" dt="2022-08-23T19:00:55.270" v="2723" actId="14100"/>
        <pc:sldMkLst>
          <pc:docMk/>
          <pc:sldMk cId="2769593725" sldId="285"/>
        </pc:sldMkLst>
        <pc:spChg chg="mod">
          <ac:chgData name="Walsh, Brandon M (bmw9t)" userId="c63a63f3-0b2e-4cca-a529-e1b931f2df75" providerId="ADAL" clId="{DF31116D-6846-7446-9953-4986013FA85C}" dt="2022-08-23T12:34:12.441" v="2408" actId="20577"/>
          <ac:spMkLst>
            <pc:docMk/>
            <pc:sldMk cId="2769593725" sldId="285"/>
            <ac:spMk id="2" creationId="{B0D444AE-57BF-3F59-513A-E41FBE1585B9}"/>
          </ac:spMkLst>
        </pc:spChg>
        <pc:spChg chg="mod">
          <ac:chgData name="Walsh, Brandon M (bmw9t)" userId="c63a63f3-0b2e-4cca-a529-e1b931f2df75" providerId="ADAL" clId="{DF31116D-6846-7446-9953-4986013FA85C}" dt="2022-08-23T12:34:59.838" v="2503" actId="20577"/>
          <ac:spMkLst>
            <pc:docMk/>
            <pc:sldMk cId="2769593725" sldId="285"/>
            <ac:spMk id="3" creationId="{F3D496CF-9495-DC9F-288E-EBAD759B03E0}"/>
          </ac:spMkLst>
        </pc:spChg>
        <pc:picChg chg="add mod">
          <ac:chgData name="Walsh, Brandon M (bmw9t)" userId="c63a63f3-0b2e-4cca-a529-e1b931f2df75" providerId="ADAL" clId="{DF31116D-6846-7446-9953-4986013FA85C}" dt="2022-08-23T19:00:55.270" v="2723" actId="14100"/>
          <ac:picMkLst>
            <pc:docMk/>
            <pc:sldMk cId="2769593725" sldId="285"/>
            <ac:picMk id="5" creationId="{E999CCCC-F75D-7D6A-0253-4177DAB28CD7}"/>
          </ac:picMkLst>
        </pc:picChg>
      </pc:sldChg>
      <pc:sldChg chg="addSp modSp new mod">
        <pc:chgData name="Walsh, Brandon M (bmw9t)" userId="c63a63f3-0b2e-4cca-a529-e1b931f2df75" providerId="ADAL" clId="{DF31116D-6846-7446-9953-4986013FA85C}" dt="2022-08-23T19:04:10.198" v="2741" actId="1076"/>
        <pc:sldMkLst>
          <pc:docMk/>
          <pc:sldMk cId="1151695198" sldId="286"/>
        </pc:sldMkLst>
        <pc:spChg chg="mod">
          <ac:chgData name="Walsh, Brandon M (bmw9t)" userId="c63a63f3-0b2e-4cca-a529-e1b931f2df75" providerId="ADAL" clId="{DF31116D-6846-7446-9953-4986013FA85C}" dt="2022-08-23T12:35:12.922" v="2535" actId="20577"/>
          <ac:spMkLst>
            <pc:docMk/>
            <pc:sldMk cId="1151695198" sldId="286"/>
            <ac:spMk id="2" creationId="{C6525F7D-95BF-F5F2-CD58-7804E8ABA368}"/>
          </ac:spMkLst>
        </pc:spChg>
        <pc:spChg chg="mod">
          <ac:chgData name="Walsh, Brandon M (bmw9t)" userId="c63a63f3-0b2e-4cca-a529-e1b931f2df75" providerId="ADAL" clId="{DF31116D-6846-7446-9953-4986013FA85C}" dt="2022-08-23T12:35:34.503" v="2567" actId="20577"/>
          <ac:spMkLst>
            <pc:docMk/>
            <pc:sldMk cId="1151695198" sldId="286"/>
            <ac:spMk id="3" creationId="{ADCFEF52-BF5B-BA5E-FA43-2BF16CA2F975}"/>
          </ac:spMkLst>
        </pc:spChg>
        <pc:picChg chg="add mod">
          <ac:chgData name="Walsh, Brandon M (bmw9t)" userId="c63a63f3-0b2e-4cca-a529-e1b931f2df75" providerId="ADAL" clId="{DF31116D-6846-7446-9953-4986013FA85C}" dt="2022-08-23T19:04:10.198" v="2741" actId="1076"/>
          <ac:picMkLst>
            <pc:docMk/>
            <pc:sldMk cId="1151695198" sldId="286"/>
            <ac:picMk id="5" creationId="{54376004-167A-574E-282E-DDA328C2A6CC}"/>
          </ac:picMkLst>
        </pc:picChg>
      </pc:sldChg>
    </pc:docChg>
  </pc:docChgLst>
</pc:chgInfo>
</file>

<file path=ppt/media/image1.jpeg>
</file>

<file path=ppt/media/image10.tiff>
</file>

<file path=ppt/media/image11.jpeg>
</file>

<file path=ppt/media/image12.jpeg>
</file>

<file path=ppt/media/image13.jpeg>
</file>

<file path=ppt/media/image14.jpeg>
</file>

<file path=ppt/media/image15.jpeg>
</file>

<file path=ppt/media/image16.jpeg>
</file>

<file path=ppt/media/image17.tiff>
</file>

<file path=ppt/media/image18.jpeg>
</file>

<file path=ppt/media/image19.jpeg>
</file>

<file path=ppt/media/image2.jpeg>
</file>

<file path=ppt/media/image20.jpeg>
</file>

<file path=ppt/media/image21.jpeg>
</file>

<file path=ppt/media/image22.tiff>
</file>

<file path=ppt/media/image23.jpeg>
</file>

<file path=ppt/media/image24.jpg>
</file>

<file path=ppt/media/image25.tiff>
</file>

<file path=ppt/media/image3.tiff>
</file>

<file path=ppt/media/image4.jpeg>
</file>

<file path=ppt/media/image5.tiff>
</file>

<file path=ppt/media/image6.tiff>
</file>

<file path=ppt/media/image7.jpe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C1A06-ACA9-2E44-88C2-CAC1BF88DF69}" type="datetimeFigureOut">
              <a:t>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EBD0C1-310B-484D-8420-DE3CBF8701A6}" type="slidenum">
              <a:t>‹#›</a:t>
            </a:fld>
            <a:endParaRPr lang="en-US"/>
          </a:p>
        </p:txBody>
      </p:sp>
    </p:spTree>
    <p:extLst>
      <p:ext uri="{BB962C8B-B14F-4D97-AF65-F5344CB8AC3E}">
        <p14:creationId xmlns:p14="http://schemas.microsoft.com/office/powerpoint/2010/main" val="616286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Aim is just to introduce them to the lab staff and get them comfortable talking in the space</a:t>
            </a:r>
          </a:p>
          <a:p>
            <a:r>
              <a:rPr lang="en-US" sz="1200" kern="1200" dirty="0">
                <a:solidFill>
                  <a:schemeClr val="tx1"/>
                </a:solidFill>
                <a:effectLst/>
                <a:latin typeface="+mn-lt"/>
                <a:ea typeface="+mn-ea"/>
                <a:cs typeface="+mn-cs"/>
              </a:rPr>
              <a:t>Why are they here? What brought them here?</a:t>
            </a:r>
          </a:p>
          <a:p>
            <a:r>
              <a:rPr lang="en-US" sz="1200" kern="1200" dirty="0">
                <a:solidFill>
                  <a:schemeClr val="tx1"/>
                </a:solidFill>
                <a:effectLst/>
                <a:latin typeface="+mn-lt"/>
                <a:ea typeface="+mn-ea"/>
                <a:cs typeface="+mn-cs"/>
              </a:rPr>
              <a:t>What is digital humanities for each of us? What was our own particular path into it</a:t>
            </a:r>
          </a:p>
          <a:p>
            <a:r>
              <a:rPr lang="en-US" sz="1200" kern="1200" dirty="0">
                <a:solidFill>
                  <a:schemeClr val="tx1"/>
                </a:solidFill>
                <a:effectLst/>
                <a:latin typeface="+mn-lt"/>
                <a:ea typeface="+mn-ea"/>
                <a:cs typeface="+mn-cs"/>
              </a:rPr>
              <a:t>welcome to ask me</a:t>
            </a:r>
            <a:r>
              <a:rPr lang="en-US" sz="1200" kern="1200" baseline="0" dirty="0">
                <a:solidFill>
                  <a:schemeClr val="tx1"/>
                </a:solidFill>
                <a:effectLst/>
                <a:latin typeface="+mn-lt"/>
                <a:ea typeface="+mn-ea"/>
                <a:cs typeface="+mn-cs"/>
              </a:rPr>
              <a:t> or us questions as we go</a:t>
            </a:r>
          </a:p>
          <a:p>
            <a:endParaRPr lang="en-US" sz="1200" kern="1200" baseline="0" dirty="0">
              <a:solidFill>
                <a:schemeClr val="tx1"/>
              </a:solidFill>
              <a:effectLst/>
              <a:latin typeface="+mn-lt"/>
              <a:ea typeface="+mn-ea"/>
              <a:cs typeface="+mn-cs"/>
            </a:endParaRPr>
          </a:p>
          <a:p>
            <a:r>
              <a:rPr lang="en-US" sz="1200" kern="1200" baseline="0" dirty="0">
                <a:solidFill>
                  <a:schemeClr val="tx1"/>
                </a:solidFill>
                <a:effectLst/>
                <a:latin typeface="+mn-lt"/>
                <a:ea typeface="+mn-ea"/>
                <a:cs typeface="+mn-cs"/>
              </a:rPr>
              <a:t>TODO: Look with an eye to the </a:t>
            </a:r>
            <a:r>
              <a:rPr lang="en-US" sz="1200" kern="1200" baseline="0">
                <a:solidFill>
                  <a:schemeClr val="tx1"/>
                </a:solidFill>
                <a:effectLst/>
                <a:latin typeface="+mn-lt"/>
                <a:ea typeface="+mn-ea"/>
                <a:cs typeface="+mn-cs"/>
              </a:rPr>
              <a:t>summer retrospective stuff</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0EBD0C1-310B-484D-8420-DE3CBF8701A6}" type="slidenum">
              <a:t>1</a:t>
            </a:fld>
            <a:endParaRPr lang="en-US"/>
          </a:p>
        </p:txBody>
      </p:sp>
    </p:spTree>
    <p:extLst>
      <p:ext uri="{BB962C8B-B14F-4D97-AF65-F5344CB8AC3E}">
        <p14:creationId xmlns:p14="http://schemas.microsoft.com/office/powerpoint/2010/main" val="95471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16</a:t>
            </a:fld>
            <a:endParaRPr lang="en-US"/>
          </a:p>
        </p:txBody>
      </p:sp>
    </p:spTree>
    <p:extLst>
      <p:ext uri="{BB962C8B-B14F-4D97-AF65-F5344CB8AC3E}">
        <p14:creationId xmlns:p14="http://schemas.microsoft.com/office/powerpoint/2010/main" val="1999492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EBD0C1-310B-484D-8420-DE3CBF8701A6}" type="slidenum">
              <a:rPr lang="en-US"/>
              <a:t>17</a:t>
            </a:fld>
            <a:endParaRPr lang="en-US"/>
          </a:p>
        </p:txBody>
      </p:sp>
    </p:spTree>
    <p:extLst>
      <p:ext uri="{BB962C8B-B14F-4D97-AF65-F5344CB8AC3E}">
        <p14:creationId xmlns:p14="http://schemas.microsoft.com/office/powerpoint/2010/main" val="12899912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24</a:t>
            </a:fld>
            <a:endParaRPr lang="en-US"/>
          </a:p>
        </p:txBody>
      </p:sp>
    </p:spTree>
    <p:extLst>
      <p:ext uri="{BB962C8B-B14F-4D97-AF65-F5344CB8AC3E}">
        <p14:creationId xmlns:p14="http://schemas.microsoft.com/office/powerpoint/2010/main" val="12759361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EBD0C1-310B-484D-8420-DE3CBF8701A6}" type="slidenum">
              <a:rPr lang="en-US" smtClean="0"/>
              <a:t>26</a:t>
            </a:fld>
            <a:endParaRPr lang="en-US"/>
          </a:p>
        </p:txBody>
      </p:sp>
    </p:spTree>
    <p:extLst>
      <p:ext uri="{BB962C8B-B14F-4D97-AF65-F5344CB8AC3E}">
        <p14:creationId xmlns:p14="http://schemas.microsoft.com/office/powerpoint/2010/main" val="3776080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EBD0C1-310B-484D-8420-DE3CBF8701A6}" type="slidenum">
              <a:rPr lang="en-US" smtClean="0"/>
              <a:t>27</a:t>
            </a:fld>
            <a:endParaRPr lang="en-US"/>
          </a:p>
        </p:txBody>
      </p:sp>
    </p:spTree>
    <p:extLst>
      <p:ext uri="{BB962C8B-B14F-4D97-AF65-F5344CB8AC3E}">
        <p14:creationId xmlns:p14="http://schemas.microsoft.com/office/powerpoint/2010/main" val="25681030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are you here?</a:t>
            </a:r>
          </a:p>
          <a:p>
            <a:r>
              <a:rPr lang="en-US" dirty="0"/>
              <a:t>What do you want out of life?</a:t>
            </a:r>
            <a:br>
              <a:rPr lang="en-US" dirty="0"/>
            </a:br>
            <a:r>
              <a:rPr lang="en-US" dirty="0"/>
              <a:t>Who are you really?</a:t>
            </a:r>
          </a:p>
          <a:p>
            <a:r>
              <a:rPr lang="en-US" dirty="0"/>
              <a:t>What are</a:t>
            </a:r>
            <a:r>
              <a:rPr lang="en-US" baseline="0" dirty="0"/>
              <a:t> some general reactions to the documents I circulated in advance</a:t>
            </a:r>
            <a:endParaRPr lang="en-US" dirty="0"/>
          </a:p>
        </p:txBody>
      </p:sp>
      <p:sp>
        <p:nvSpPr>
          <p:cNvPr id="4" name="Slide Number Placeholder 3"/>
          <p:cNvSpPr>
            <a:spLocks noGrp="1"/>
          </p:cNvSpPr>
          <p:nvPr>
            <p:ph type="sldNum" sz="quarter" idx="10"/>
          </p:nvPr>
        </p:nvSpPr>
        <p:spPr/>
        <p:txBody>
          <a:bodyPr/>
          <a:lstStyle/>
          <a:p>
            <a:fld id="{A0EBD0C1-310B-484D-8420-DE3CBF8701A6}" type="slidenum">
              <a:t>28</a:t>
            </a:fld>
            <a:endParaRPr lang="en-US"/>
          </a:p>
        </p:txBody>
      </p:sp>
    </p:spTree>
    <p:extLst>
      <p:ext uri="{BB962C8B-B14F-4D97-AF65-F5344CB8AC3E}">
        <p14:creationId xmlns:p14="http://schemas.microsoft.com/office/powerpoint/2010/main" val="84283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2</a:t>
            </a:fld>
            <a:endParaRPr lang="en-US"/>
          </a:p>
        </p:txBody>
      </p:sp>
    </p:spTree>
    <p:extLst>
      <p:ext uri="{BB962C8B-B14F-4D97-AF65-F5344CB8AC3E}">
        <p14:creationId xmlns:p14="http://schemas.microsoft.com/office/powerpoint/2010/main" val="12296458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4</a:t>
            </a:fld>
            <a:endParaRPr lang="en-US"/>
          </a:p>
        </p:txBody>
      </p:sp>
    </p:spTree>
    <p:extLst>
      <p:ext uri="{BB962C8B-B14F-4D97-AF65-F5344CB8AC3E}">
        <p14:creationId xmlns:p14="http://schemas.microsoft.com/office/powerpoint/2010/main" val="4158954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EBD0C1-310B-484D-8420-DE3CBF8701A6}" type="slidenum">
              <a:rPr lang="en-US" smtClean="0"/>
              <a:t>5</a:t>
            </a:fld>
            <a:endParaRPr lang="en-US"/>
          </a:p>
        </p:txBody>
      </p:sp>
    </p:spTree>
    <p:extLst>
      <p:ext uri="{BB962C8B-B14F-4D97-AF65-F5344CB8AC3E}">
        <p14:creationId xmlns:p14="http://schemas.microsoft.com/office/powerpoint/2010/main" val="2726817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7</a:t>
            </a:fld>
            <a:endParaRPr lang="en-US"/>
          </a:p>
        </p:txBody>
      </p:sp>
    </p:spTree>
    <p:extLst>
      <p:ext uri="{BB962C8B-B14F-4D97-AF65-F5344CB8AC3E}">
        <p14:creationId xmlns:p14="http://schemas.microsoft.com/office/powerpoint/2010/main" val="4044094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program and pass out handbills</a:t>
            </a:r>
          </a:p>
        </p:txBody>
      </p:sp>
      <p:sp>
        <p:nvSpPr>
          <p:cNvPr id="4" name="Slide Number Placeholder 3"/>
          <p:cNvSpPr>
            <a:spLocks noGrp="1"/>
          </p:cNvSpPr>
          <p:nvPr>
            <p:ph type="sldNum" sz="quarter" idx="10"/>
          </p:nvPr>
        </p:nvSpPr>
        <p:spPr/>
        <p:txBody>
          <a:bodyPr/>
          <a:lstStyle/>
          <a:p>
            <a:fld id="{A0EBD0C1-310B-484D-8420-DE3CBF8701A6}" type="slidenum">
              <a:t>8</a:t>
            </a:fld>
            <a:endParaRPr lang="en-US"/>
          </a:p>
        </p:txBody>
      </p:sp>
    </p:spTree>
    <p:extLst>
      <p:ext uri="{BB962C8B-B14F-4D97-AF65-F5344CB8AC3E}">
        <p14:creationId xmlns:p14="http://schemas.microsoft.com/office/powerpoint/2010/main" val="6871771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9</a:t>
            </a:fld>
            <a:endParaRPr lang="en-US"/>
          </a:p>
        </p:txBody>
      </p:sp>
    </p:spTree>
    <p:extLst>
      <p:ext uri="{BB962C8B-B14F-4D97-AF65-F5344CB8AC3E}">
        <p14:creationId xmlns:p14="http://schemas.microsoft.com/office/powerpoint/2010/main" val="3808063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EBD0C1-310B-484D-8420-DE3CBF8701A6}" type="slidenum">
              <a:rPr lang="en-US"/>
              <a:t>10</a:t>
            </a:fld>
            <a:endParaRPr lang="en-US"/>
          </a:p>
        </p:txBody>
      </p:sp>
    </p:spTree>
    <p:extLst>
      <p:ext uri="{BB962C8B-B14F-4D97-AF65-F5344CB8AC3E}">
        <p14:creationId xmlns:p14="http://schemas.microsoft.com/office/powerpoint/2010/main" val="16776773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15</a:t>
            </a:fld>
            <a:endParaRPr lang="en-US"/>
          </a:p>
        </p:txBody>
      </p:sp>
    </p:spTree>
    <p:extLst>
      <p:ext uri="{BB962C8B-B14F-4D97-AF65-F5344CB8AC3E}">
        <p14:creationId xmlns:p14="http://schemas.microsoft.com/office/powerpoint/2010/main" val="23482353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5C50E-FC7A-EC4E-A190-E17B377764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D39658-5D95-1445-8669-FB1E25048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CED408-3F5F-BC4B-86CE-AE34309BC28F}"/>
              </a:ext>
            </a:extLst>
          </p:cNvPr>
          <p:cNvSpPr>
            <a:spLocks noGrp="1"/>
          </p:cNvSpPr>
          <p:nvPr>
            <p:ph type="dt" sz="half" idx="10"/>
          </p:nvPr>
        </p:nvSpPr>
        <p:spPr/>
        <p:txBody>
          <a:bodyPr/>
          <a:lstStyle/>
          <a:p>
            <a:fld id="{336A27A3-144E-A44E-8D83-94E8A9DE69CD}" type="datetimeFigureOut">
              <a:t>8/20/24</a:t>
            </a:fld>
            <a:endParaRPr lang="en-US"/>
          </a:p>
        </p:txBody>
      </p:sp>
      <p:sp>
        <p:nvSpPr>
          <p:cNvPr id="5" name="Footer Placeholder 4">
            <a:extLst>
              <a:ext uri="{FF2B5EF4-FFF2-40B4-BE49-F238E27FC236}">
                <a16:creationId xmlns:a16="http://schemas.microsoft.com/office/drawing/2014/main" id="{7B0B4CE6-39EC-874B-8DDE-FC1A43714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BACF8-509F-C94C-86BC-39191E3C7F8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162300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1381B-7C1A-7D46-91B9-5890E1716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A9B5B4-BF1C-C24C-A455-585B6EF1E4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1E4C6-9C0A-8349-8FB8-BD3F68B412E9}"/>
              </a:ext>
            </a:extLst>
          </p:cNvPr>
          <p:cNvSpPr>
            <a:spLocks noGrp="1"/>
          </p:cNvSpPr>
          <p:nvPr>
            <p:ph type="dt" sz="half" idx="10"/>
          </p:nvPr>
        </p:nvSpPr>
        <p:spPr/>
        <p:txBody>
          <a:bodyPr/>
          <a:lstStyle/>
          <a:p>
            <a:fld id="{336A27A3-144E-A44E-8D83-94E8A9DE69CD}" type="datetimeFigureOut">
              <a:t>8/20/24</a:t>
            </a:fld>
            <a:endParaRPr lang="en-US"/>
          </a:p>
        </p:txBody>
      </p:sp>
      <p:sp>
        <p:nvSpPr>
          <p:cNvPr id="5" name="Footer Placeholder 4">
            <a:extLst>
              <a:ext uri="{FF2B5EF4-FFF2-40B4-BE49-F238E27FC236}">
                <a16:creationId xmlns:a16="http://schemas.microsoft.com/office/drawing/2014/main" id="{792ED95F-6B13-134B-98E1-3BE4EA57C9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C8E89-8A02-C647-830D-3A0B981275C3}"/>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8470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749353-13D2-904E-88DD-4C451C6A1B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1A04C0-A00A-514D-8295-03E6F5BB97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57D9F-D4ED-7E4D-B539-AD9FE8AF8F7B}"/>
              </a:ext>
            </a:extLst>
          </p:cNvPr>
          <p:cNvSpPr>
            <a:spLocks noGrp="1"/>
          </p:cNvSpPr>
          <p:nvPr>
            <p:ph type="dt" sz="half" idx="10"/>
          </p:nvPr>
        </p:nvSpPr>
        <p:spPr/>
        <p:txBody>
          <a:bodyPr/>
          <a:lstStyle/>
          <a:p>
            <a:fld id="{336A27A3-144E-A44E-8D83-94E8A9DE69CD}" type="datetimeFigureOut">
              <a:t>8/20/24</a:t>
            </a:fld>
            <a:endParaRPr lang="en-US"/>
          </a:p>
        </p:txBody>
      </p:sp>
      <p:sp>
        <p:nvSpPr>
          <p:cNvPr id="5" name="Footer Placeholder 4">
            <a:extLst>
              <a:ext uri="{FF2B5EF4-FFF2-40B4-BE49-F238E27FC236}">
                <a16:creationId xmlns:a16="http://schemas.microsoft.com/office/drawing/2014/main" id="{03FBBD20-53EB-814D-83A2-A0A9C6E667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76C6D-6C6E-B948-9E91-C1DB0E810EF7}"/>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097806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3D3A-CA24-5C4E-A3EF-3098B4FA9A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DB5046-F8DF-5E47-A39B-4B40A937AFB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6221B-112A-8049-AE5E-BD0245EFBF46}"/>
              </a:ext>
            </a:extLst>
          </p:cNvPr>
          <p:cNvSpPr>
            <a:spLocks noGrp="1"/>
          </p:cNvSpPr>
          <p:nvPr>
            <p:ph type="dt" sz="half" idx="10"/>
          </p:nvPr>
        </p:nvSpPr>
        <p:spPr/>
        <p:txBody>
          <a:bodyPr/>
          <a:lstStyle/>
          <a:p>
            <a:fld id="{336A27A3-144E-A44E-8D83-94E8A9DE69CD}" type="datetimeFigureOut">
              <a:t>8/20/24</a:t>
            </a:fld>
            <a:endParaRPr lang="en-US"/>
          </a:p>
        </p:txBody>
      </p:sp>
      <p:sp>
        <p:nvSpPr>
          <p:cNvPr id="5" name="Footer Placeholder 4">
            <a:extLst>
              <a:ext uri="{FF2B5EF4-FFF2-40B4-BE49-F238E27FC236}">
                <a16:creationId xmlns:a16="http://schemas.microsoft.com/office/drawing/2014/main" id="{23C30FC4-9B19-3A46-847B-153D9DF38C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711E61-7D3E-8944-BB52-E69C3285FCBC}"/>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578799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E2F6C-3BFE-B844-A2B5-09F403218A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4C80E4-B1C7-9B4E-96EB-EBCDB5982D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776021-AF7A-4F4B-A8FE-BE981AA6D9DD}"/>
              </a:ext>
            </a:extLst>
          </p:cNvPr>
          <p:cNvSpPr>
            <a:spLocks noGrp="1"/>
          </p:cNvSpPr>
          <p:nvPr>
            <p:ph type="dt" sz="half" idx="10"/>
          </p:nvPr>
        </p:nvSpPr>
        <p:spPr/>
        <p:txBody>
          <a:bodyPr/>
          <a:lstStyle/>
          <a:p>
            <a:fld id="{336A27A3-144E-A44E-8D83-94E8A9DE69CD}" type="datetimeFigureOut">
              <a:t>8/20/24</a:t>
            </a:fld>
            <a:endParaRPr lang="en-US"/>
          </a:p>
        </p:txBody>
      </p:sp>
      <p:sp>
        <p:nvSpPr>
          <p:cNvPr id="5" name="Footer Placeholder 4">
            <a:extLst>
              <a:ext uri="{FF2B5EF4-FFF2-40B4-BE49-F238E27FC236}">
                <a16:creationId xmlns:a16="http://schemas.microsoft.com/office/drawing/2014/main" id="{8D057651-3519-EC4E-AB72-38F4EEB89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121AA-63AD-4F41-A780-E7296D64A8E4}"/>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709665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1C79-D641-1A42-B3FF-B5F4D6FBA3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A3859-7E5A-0D43-AA3C-4F21A27A8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9C4005-47A4-8A4B-828F-593D1220D23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43A455-0B68-6445-B923-0941AF95B169}"/>
              </a:ext>
            </a:extLst>
          </p:cNvPr>
          <p:cNvSpPr>
            <a:spLocks noGrp="1"/>
          </p:cNvSpPr>
          <p:nvPr>
            <p:ph type="dt" sz="half" idx="10"/>
          </p:nvPr>
        </p:nvSpPr>
        <p:spPr/>
        <p:txBody>
          <a:bodyPr/>
          <a:lstStyle/>
          <a:p>
            <a:fld id="{336A27A3-144E-A44E-8D83-94E8A9DE69CD}" type="datetimeFigureOut">
              <a:t>8/20/24</a:t>
            </a:fld>
            <a:endParaRPr lang="en-US"/>
          </a:p>
        </p:txBody>
      </p:sp>
      <p:sp>
        <p:nvSpPr>
          <p:cNvPr id="6" name="Footer Placeholder 5">
            <a:extLst>
              <a:ext uri="{FF2B5EF4-FFF2-40B4-BE49-F238E27FC236}">
                <a16:creationId xmlns:a16="http://schemas.microsoft.com/office/drawing/2014/main" id="{95FBDE27-FBF1-BE46-880F-887B6A471C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3A3B7-4D4C-3346-AC5C-B4E70B274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242229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7CAC-B3C5-C943-8ED2-D9F3F27E59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4697C6-42C4-494D-815D-416C7F419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8DE056-79ED-E942-AB2C-1C914FA798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15188-1478-4743-8D3D-0E35560DD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9C1C70-3E56-AB42-95B3-C61292B4EE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D6B05D-9DE1-3844-9746-57F004896A08}"/>
              </a:ext>
            </a:extLst>
          </p:cNvPr>
          <p:cNvSpPr>
            <a:spLocks noGrp="1"/>
          </p:cNvSpPr>
          <p:nvPr>
            <p:ph type="dt" sz="half" idx="10"/>
          </p:nvPr>
        </p:nvSpPr>
        <p:spPr/>
        <p:txBody>
          <a:bodyPr/>
          <a:lstStyle/>
          <a:p>
            <a:fld id="{336A27A3-144E-A44E-8D83-94E8A9DE69CD}" type="datetimeFigureOut">
              <a:t>8/20/24</a:t>
            </a:fld>
            <a:endParaRPr lang="en-US"/>
          </a:p>
        </p:txBody>
      </p:sp>
      <p:sp>
        <p:nvSpPr>
          <p:cNvPr id="8" name="Footer Placeholder 7">
            <a:extLst>
              <a:ext uri="{FF2B5EF4-FFF2-40B4-BE49-F238E27FC236}">
                <a16:creationId xmlns:a16="http://schemas.microsoft.com/office/drawing/2014/main" id="{7DB4109E-FD1C-864A-8717-6EA9D62132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93633A-D1BB-B647-8977-3C7F2A0B9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319272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54AD-E326-1E40-8138-FD1210109D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9199CF-C8E4-BF4D-9163-8FB306B10EA3}"/>
              </a:ext>
            </a:extLst>
          </p:cNvPr>
          <p:cNvSpPr>
            <a:spLocks noGrp="1"/>
          </p:cNvSpPr>
          <p:nvPr>
            <p:ph type="dt" sz="half" idx="10"/>
          </p:nvPr>
        </p:nvSpPr>
        <p:spPr/>
        <p:txBody>
          <a:bodyPr/>
          <a:lstStyle/>
          <a:p>
            <a:fld id="{336A27A3-144E-A44E-8D83-94E8A9DE69CD}" type="datetimeFigureOut">
              <a:t>8/20/24</a:t>
            </a:fld>
            <a:endParaRPr lang="en-US"/>
          </a:p>
        </p:txBody>
      </p:sp>
      <p:sp>
        <p:nvSpPr>
          <p:cNvPr id="4" name="Footer Placeholder 3">
            <a:extLst>
              <a:ext uri="{FF2B5EF4-FFF2-40B4-BE49-F238E27FC236}">
                <a16:creationId xmlns:a16="http://schemas.microsoft.com/office/drawing/2014/main" id="{790D276E-3965-CF42-AB96-8E99A122CE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9EFD-3AB0-614C-A43D-61E21266ECF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03049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86F40-C65E-E74B-A0C3-E1E82F60E112}"/>
              </a:ext>
            </a:extLst>
          </p:cNvPr>
          <p:cNvSpPr>
            <a:spLocks noGrp="1"/>
          </p:cNvSpPr>
          <p:nvPr>
            <p:ph type="dt" sz="half" idx="10"/>
          </p:nvPr>
        </p:nvSpPr>
        <p:spPr/>
        <p:txBody>
          <a:bodyPr/>
          <a:lstStyle/>
          <a:p>
            <a:fld id="{336A27A3-144E-A44E-8D83-94E8A9DE69CD}" type="datetimeFigureOut">
              <a:t>8/20/24</a:t>
            </a:fld>
            <a:endParaRPr lang="en-US"/>
          </a:p>
        </p:txBody>
      </p:sp>
      <p:sp>
        <p:nvSpPr>
          <p:cNvPr id="3" name="Footer Placeholder 2">
            <a:extLst>
              <a:ext uri="{FF2B5EF4-FFF2-40B4-BE49-F238E27FC236}">
                <a16:creationId xmlns:a16="http://schemas.microsoft.com/office/drawing/2014/main" id="{6916798A-C22E-F84C-98A3-03CD164F64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D2C48C-F740-7946-B6C6-7A41C87F7DD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149882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7F7D7-94DF-0944-907F-6D86015932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F2E79-4179-F04A-8506-4328CE15BE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2D51CE-8416-324F-9C00-AA97549AE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8C888A-D539-C84A-B38D-1B1A7AFEED76}"/>
              </a:ext>
            </a:extLst>
          </p:cNvPr>
          <p:cNvSpPr>
            <a:spLocks noGrp="1"/>
          </p:cNvSpPr>
          <p:nvPr>
            <p:ph type="dt" sz="half" idx="10"/>
          </p:nvPr>
        </p:nvSpPr>
        <p:spPr/>
        <p:txBody>
          <a:bodyPr/>
          <a:lstStyle/>
          <a:p>
            <a:fld id="{336A27A3-144E-A44E-8D83-94E8A9DE69CD}" type="datetimeFigureOut">
              <a:t>8/20/24</a:t>
            </a:fld>
            <a:endParaRPr lang="en-US"/>
          </a:p>
        </p:txBody>
      </p:sp>
      <p:sp>
        <p:nvSpPr>
          <p:cNvPr id="6" name="Footer Placeholder 5">
            <a:extLst>
              <a:ext uri="{FF2B5EF4-FFF2-40B4-BE49-F238E27FC236}">
                <a16:creationId xmlns:a16="http://schemas.microsoft.com/office/drawing/2014/main" id="{A6252DE9-982C-314E-995B-AA8F1CB414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F17F3B-ECF6-8140-8591-3C80675905E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69281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D2DCD-D42C-1547-8A2A-46738883A3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E3FCE2-A70E-ED4E-88D7-63120871F5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0D5788-34DC-EE48-8EBF-EBAD4901F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A278EF-D9BE-6044-8A05-F49CDFBAE796}"/>
              </a:ext>
            </a:extLst>
          </p:cNvPr>
          <p:cNvSpPr>
            <a:spLocks noGrp="1"/>
          </p:cNvSpPr>
          <p:nvPr>
            <p:ph type="dt" sz="half" idx="10"/>
          </p:nvPr>
        </p:nvSpPr>
        <p:spPr/>
        <p:txBody>
          <a:bodyPr/>
          <a:lstStyle/>
          <a:p>
            <a:fld id="{336A27A3-144E-A44E-8D83-94E8A9DE69CD}" type="datetimeFigureOut">
              <a:t>8/20/24</a:t>
            </a:fld>
            <a:endParaRPr lang="en-US"/>
          </a:p>
        </p:txBody>
      </p:sp>
      <p:sp>
        <p:nvSpPr>
          <p:cNvPr id="6" name="Footer Placeholder 5">
            <a:extLst>
              <a:ext uri="{FF2B5EF4-FFF2-40B4-BE49-F238E27FC236}">
                <a16:creationId xmlns:a16="http://schemas.microsoft.com/office/drawing/2014/main" id="{73C06A24-F835-E245-A98F-0774F2A33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5E262-C135-094F-9F4D-20AF18E855B2}"/>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561933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126AE8-5484-FF44-8620-0A8370C49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9E5D48-E4D6-534A-8487-CC7340603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AA099-D805-BB4B-A926-EA0ECD0D62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A27A3-144E-A44E-8D83-94E8A9DE69CD}" type="datetimeFigureOut">
              <a:t>8/20/24</a:t>
            </a:fld>
            <a:endParaRPr lang="en-US"/>
          </a:p>
        </p:txBody>
      </p:sp>
      <p:sp>
        <p:nvSpPr>
          <p:cNvPr id="5" name="Footer Placeholder 4">
            <a:extLst>
              <a:ext uri="{FF2B5EF4-FFF2-40B4-BE49-F238E27FC236}">
                <a16:creationId xmlns:a16="http://schemas.microsoft.com/office/drawing/2014/main" id="{B0C46E75-FCD3-0548-B4DC-2E79EC093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A1432E-08A5-7140-9E8B-4B857FD1E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45A2DE-13AF-164E-8BFD-6B50EA6D9DDB}" type="slidenum">
              <a:t>‹#›</a:t>
            </a:fld>
            <a:endParaRPr lang="en-US"/>
          </a:p>
        </p:txBody>
      </p:sp>
    </p:spTree>
    <p:extLst>
      <p:ext uri="{BB962C8B-B14F-4D97-AF65-F5344CB8AC3E}">
        <p14:creationId xmlns:p14="http://schemas.microsoft.com/office/powerpoint/2010/main" val="2596009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tinyurl.com/DHslack"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7FB6E8-758C-C54C-AE26-4384696F6EFC}"/>
              </a:ext>
            </a:extLst>
          </p:cNvPr>
          <p:cNvPicPr>
            <a:picLocks noChangeAspect="1"/>
          </p:cNvPicPr>
          <p:nvPr/>
        </p:nvPicPr>
        <p:blipFill rotWithShape="1">
          <a:blip r:embed="rId3">
            <a:alphaModFix amt="85000"/>
          </a:blip>
          <a:srcRect/>
          <a:stretch/>
        </p:blipFill>
        <p:spPr>
          <a:xfrm>
            <a:off x="0" y="0"/>
            <a:ext cx="12192000" cy="7962900"/>
          </a:xfrm>
          <a:prstGeom prst="rect">
            <a:avLst/>
          </a:prstGeom>
        </p:spPr>
      </p:pic>
      <p:sp>
        <p:nvSpPr>
          <p:cNvPr id="3" name="Subtitle 2">
            <a:extLst>
              <a:ext uri="{FF2B5EF4-FFF2-40B4-BE49-F238E27FC236}">
                <a16:creationId xmlns:a16="http://schemas.microsoft.com/office/drawing/2014/main" id="{0E178B50-A6CA-6E41-81F9-44D8E4F7CDBC}"/>
              </a:ext>
            </a:extLst>
          </p:cNvPr>
          <p:cNvSpPr>
            <a:spLocks noGrp="1"/>
          </p:cNvSpPr>
          <p:nvPr>
            <p:ph type="subTitle" idx="1"/>
          </p:nvPr>
        </p:nvSpPr>
        <p:spPr/>
        <p:txBody>
          <a:bodyPr/>
          <a:lstStyle/>
          <a:p>
            <a:endParaRPr lang="en-US" dirty="0"/>
          </a:p>
        </p:txBody>
      </p:sp>
      <p:sp>
        <p:nvSpPr>
          <p:cNvPr id="7" name="Title 6">
            <a:extLst>
              <a:ext uri="{FF2B5EF4-FFF2-40B4-BE49-F238E27FC236}">
                <a16:creationId xmlns:a16="http://schemas.microsoft.com/office/drawing/2014/main" id="{AD2FA27C-83F2-F841-8AC2-208105AC25DA}"/>
              </a:ext>
            </a:extLst>
          </p:cNvPr>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106954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772D8-4505-524C-866A-2E3CB834DC09}"/>
              </a:ext>
            </a:extLst>
          </p:cNvPr>
          <p:cNvSpPr>
            <a:spLocks noGrp="1"/>
          </p:cNvSpPr>
          <p:nvPr>
            <p:ph type="title"/>
          </p:nvPr>
        </p:nvSpPr>
        <p:spPr>
          <a:xfrm>
            <a:off x="838200" y="365125"/>
            <a:ext cx="7152861" cy="1325563"/>
          </a:xfrm>
        </p:spPr>
        <p:txBody>
          <a:bodyPr/>
          <a:lstStyle/>
          <a:p>
            <a:r>
              <a:rPr lang="en-US"/>
              <a:t>The World According to Shane </a:t>
            </a:r>
            <a:br>
              <a:rPr lang="en-US"/>
            </a:br>
            <a:r>
              <a:rPr lang="en-US"/>
              <a:t>(Head Shots)</a:t>
            </a:r>
          </a:p>
        </p:txBody>
      </p:sp>
      <p:sp>
        <p:nvSpPr>
          <p:cNvPr id="3" name="Content Placeholder 2">
            <a:extLst>
              <a:ext uri="{FF2B5EF4-FFF2-40B4-BE49-F238E27FC236}">
                <a16:creationId xmlns:a16="http://schemas.microsoft.com/office/drawing/2014/main" id="{D73E7C84-4FC1-D54C-AE69-397B5FFCE01B}"/>
              </a:ext>
            </a:extLst>
          </p:cNvPr>
          <p:cNvSpPr>
            <a:spLocks noGrp="1"/>
          </p:cNvSpPr>
          <p:nvPr>
            <p:ph idx="1"/>
          </p:nvPr>
        </p:nvSpPr>
        <p:spPr>
          <a:xfrm>
            <a:off x="838200" y="1825625"/>
            <a:ext cx="10515600" cy="1571349"/>
          </a:xfrm>
        </p:spPr>
        <p:txBody>
          <a:bodyPr>
            <a:normAutofit/>
          </a:bodyPr>
          <a:lstStyle/>
          <a:p>
            <a:r>
              <a:rPr lang="en-US" dirty="0"/>
              <a:t>Shane is our awesome photographer</a:t>
            </a:r>
          </a:p>
          <a:p>
            <a:r>
              <a:rPr lang="en-US" dirty="0"/>
              <a:t>He can do headshots for you</a:t>
            </a:r>
          </a:p>
          <a:p>
            <a:r>
              <a:rPr lang="en-US" dirty="0"/>
              <a:t>Share one if you already have one. </a:t>
            </a:r>
          </a:p>
          <a:p>
            <a:endParaRPr lang="en-US" dirty="0"/>
          </a:p>
        </p:txBody>
      </p:sp>
      <p:pic>
        <p:nvPicPr>
          <p:cNvPr id="5" name="Picture 4">
            <a:extLst>
              <a:ext uri="{FF2B5EF4-FFF2-40B4-BE49-F238E27FC236}">
                <a16:creationId xmlns:a16="http://schemas.microsoft.com/office/drawing/2014/main" id="{62F62273-1941-314D-84B0-CB88FB87066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461026"/>
            <a:ext cx="12192000" cy="8128000"/>
          </a:xfrm>
          <a:prstGeom prst="rect">
            <a:avLst/>
          </a:prstGeom>
        </p:spPr>
      </p:pic>
    </p:spTree>
    <p:extLst>
      <p:ext uri="{BB962C8B-B14F-4D97-AF65-F5344CB8AC3E}">
        <p14:creationId xmlns:p14="http://schemas.microsoft.com/office/powerpoint/2010/main" val="650655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D703-C240-E443-AA94-F89AF5C23505}"/>
              </a:ext>
            </a:extLst>
          </p:cNvPr>
          <p:cNvSpPr>
            <a:spLocks noGrp="1"/>
          </p:cNvSpPr>
          <p:nvPr>
            <p:ph type="title"/>
          </p:nvPr>
        </p:nvSpPr>
        <p:spPr/>
        <p:txBody>
          <a:bodyPr/>
          <a:lstStyle/>
          <a:p>
            <a:r>
              <a:rPr lang="en-US" dirty="0"/>
              <a:t>Blogging and Writing</a:t>
            </a:r>
          </a:p>
        </p:txBody>
      </p:sp>
      <p:sp>
        <p:nvSpPr>
          <p:cNvPr id="3" name="Content Placeholder 2">
            <a:extLst>
              <a:ext uri="{FF2B5EF4-FFF2-40B4-BE49-F238E27FC236}">
                <a16:creationId xmlns:a16="http://schemas.microsoft.com/office/drawing/2014/main" id="{F0231477-432B-454B-9ADD-34A4290A134E}"/>
              </a:ext>
            </a:extLst>
          </p:cNvPr>
          <p:cNvSpPr>
            <a:spLocks noGrp="1"/>
          </p:cNvSpPr>
          <p:nvPr>
            <p:ph idx="1"/>
          </p:nvPr>
        </p:nvSpPr>
        <p:spPr/>
        <p:txBody>
          <a:bodyPr>
            <a:normAutofit fontScale="92500" lnSpcReduction="10000"/>
          </a:bodyPr>
          <a:lstStyle/>
          <a:p>
            <a:r>
              <a:rPr lang="en-US" dirty="0"/>
              <a:t>Expected to blog semi-regularly</a:t>
            </a:r>
          </a:p>
          <a:p>
            <a:r>
              <a:rPr lang="en-US" dirty="0"/>
              <a:t>Two scheduled on the calendar; feel free to do more. </a:t>
            </a:r>
          </a:p>
          <a:p>
            <a:r>
              <a:rPr lang="en-US" dirty="0"/>
              <a:t>For most of you, this will be unpleasant. That's ok!</a:t>
            </a:r>
          </a:p>
          <a:p>
            <a:r>
              <a:rPr lang="en-US" dirty="0"/>
              <a:t>A blog post can be anything you want it to be!</a:t>
            </a:r>
          </a:p>
          <a:p>
            <a:r>
              <a:rPr lang="en-US" dirty="0"/>
              <a:t>Check </a:t>
            </a:r>
            <a:r>
              <a:rPr lang="en-US" dirty="0" err="1"/>
              <a:t>scholarslab.org</a:t>
            </a:r>
            <a:r>
              <a:rPr lang="en-US" dirty="0"/>
              <a:t> for ideas</a:t>
            </a:r>
          </a:p>
          <a:p>
            <a:r>
              <a:rPr lang="en-US" dirty="0" err="1"/>
              <a:t>bit.ly</a:t>
            </a:r>
            <a:r>
              <a:rPr lang="en-US" dirty="0"/>
              <a:t>/Slab-Blog-Docs</a:t>
            </a:r>
          </a:p>
          <a:p>
            <a:r>
              <a:rPr lang="en-US" dirty="0"/>
              <a:t>Start drafting now, and note deadlines on the curriculum page. Ask for help if you need it.</a:t>
            </a:r>
          </a:p>
          <a:p>
            <a:r>
              <a:rPr lang="en-US" dirty="0"/>
              <a:t>Caveat about the internet/cesspool</a:t>
            </a:r>
          </a:p>
          <a:p>
            <a:r>
              <a:rPr lang="en-US" dirty="0"/>
              <a:t>Talk to Brandon if interested in more formal publishing</a:t>
            </a:r>
          </a:p>
        </p:txBody>
      </p:sp>
      <p:pic>
        <p:nvPicPr>
          <p:cNvPr id="5" name="Picture 4">
            <a:extLst>
              <a:ext uri="{FF2B5EF4-FFF2-40B4-BE49-F238E27FC236}">
                <a16:creationId xmlns:a16="http://schemas.microsoft.com/office/drawing/2014/main" id="{4A22FF33-8B4E-FA46-AF61-96B750B15F4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46755" y="195948"/>
            <a:ext cx="2807045" cy="3742726"/>
          </a:xfrm>
          <a:prstGeom prst="rect">
            <a:avLst/>
          </a:prstGeom>
        </p:spPr>
      </p:pic>
    </p:spTree>
    <p:extLst>
      <p:ext uri="{BB962C8B-B14F-4D97-AF65-F5344CB8AC3E}">
        <p14:creationId xmlns:p14="http://schemas.microsoft.com/office/powerpoint/2010/main" val="1594421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4C3920-8EBE-2F49-8B29-CDBF9F5A1F7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868" y="-845820"/>
            <a:ext cx="12177132" cy="8321040"/>
          </a:xfrm>
          <a:prstGeom prst="rect">
            <a:avLst/>
          </a:prstGeom>
        </p:spPr>
      </p:pic>
    </p:spTree>
    <p:extLst>
      <p:ext uri="{BB962C8B-B14F-4D97-AF65-F5344CB8AC3E}">
        <p14:creationId xmlns:p14="http://schemas.microsoft.com/office/powerpoint/2010/main" val="1496805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8915-480A-BE4B-963A-5A5E09B82A28}"/>
              </a:ext>
            </a:extLst>
          </p:cNvPr>
          <p:cNvSpPr>
            <a:spLocks noGrp="1"/>
          </p:cNvSpPr>
          <p:nvPr>
            <p:ph type="title"/>
          </p:nvPr>
        </p:nvSpPr>
        <p:spPr/>
        <p:txBody>
          <a:bodyPr/>
          <a:lstStyle/>
          <a:p>
            <a:r>
              <a:rPr lang="en-US" dirty="0"/>
              <a:t>Slack and Social Media</a:t>
            </a:r>
          </a:p>
        </p:txBody>
      </p:sp>
      <p:sp>
        <p:nvSpPr>
          <p:cNvPr id="3" name="Content Placeholder 2">
            <a:extLst>
              <a:ext uri="{FF2B5EF4-FFF2-40B4-BE49-F238E27FC236}">
                <a16:creationId xmlns:a16="http://schemas.microsoft.com/office/drawing/2014/main" id="{8E5D73F1-58CC-564C-92FB-159809D8710C}"/>
              </a:ext>
            </a:extLst>
          </p:cNvPr>
          <p:cNvSpPr>
            <a:spLocks noGrp="1"/>
          </p:cNvSpPr>
          <p:nvPr>
            <p:ph idx="1"/>
          </p:nvPr>
        </p:nvSpPr>
        <p:spPr/>
        <p:txBody>
          <a:bodyPr/>
          <a:lstStyle/>
          <a:p>
            <a:r>
              <a:rPr lang="en-US" dirty="0"/>
              <a:t>All invited to the Scholars' Lab slack</a:t>
            </a:r>
          </a:p>
          <a:p>
            <a:r>
              <a:rPr lang="en-US" dirty="0"/>
              <a:t>Feel free to make your own channels, but also good to be public</a:t>
            </a:r>
          </a:p>
          <a:p>
            <a:r>
              <a:rPr lang="en-US" dirty="0"/>
              <a:t>Anything we post you're welcome to chime in on</a:t>
            </a:r>
          </a:p>
          <a:p>
            <a:r>
              <a:rPr lang="en-US" dirty="0"/>
              <a:t>DH Slack - </a:t>
            </a:r>
            <a:r>
              <a:rPr lang="en-US" u="sng" dirty="0">
                <a:hlinkClick r:id="rId2"/>
              </a:rPr>
              <a:t>tinyurl.com/Dhslack</a:t>
            </a:r>
            <a:endParaRPr lang="en-US" u="sng" dirty="0"/>
          </a:p>
          <a:p>
            <a:endParaRPr lang="en-US" u="sng" dirty="0"/>
          </a:p>
          <a:p>
            <a:r>
              <a:rPr lang="en-US" dirty="0"/>
              <a:t>A note about Blue Sky</a:t>
            </a:r>
          </a:p>
        </p:txBody>
      </p:sp>
    </p:spTree>
    <p:extLst>
      <p:ext uri="{BB962C8B-B14F-4D97-AF65-F5344CB8AC3E}">
        <p14:creationId xmlns:p14="http://schemas.microsoft.com/office/powerpoint/2010/main" val="2362863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D7AD6-C963-3446-9BB7-E1678973B4C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270933"/>
            <a:ext cx="12196506" cy="8128000"/>
          </a:xfrm>
          <a:prstGeom prst="rect">
            <a:avLst/>
          </a:prstGeom>
        </p:spPr>
      </p:pic>
    </p:spTree>
    <p:extLst>
      <p:ext uri="{BB962C8B-B14F-4D97-AF65-F5344CB8AC3E}">
        <p14:creationId xmlns:p14="http://schemas.microsoft.com/office/powerpoint/2010/main" val="2618611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82423-9848-BD42-B3B4-4824F738EE47}"/>
              </a:ext>
            </a:extLst>
          </p:cNvPr>
          <p:cNvSpPr>
            <a:spLocks noGrp="1"/>
          </p:cNvSpPr>
          <p:nvPr>
            <p:ph type="title"/>
          </p:nvPr>
        </p:nvSpPr>
        <p:spPr/>
        <p:txBody>
          <a:bodyPr/>
          <a:lstStyle/>
          <a:p>
            <a:r>
              <a:rPr lang="en-US" dirty="0" err="1"/>
              <a:t>PraxisGeneral</a:t>
            </a:r>
            <a:r>
              <a:rPr lang="en-US" dirty="0"/>
              <a:t>, </a:t>
            </a:r>
            <a:r>
              <a:rPr lang="en-US" dirty="0" err="1"/>
              <a:t>TechLab</a:t>
            </a:r>
            <a:endParaRPr lang="en-US" dirty="0"/>
          </a:p>
        </p:txBody>
      </p:sp>
      <p:sp>
        <p:nvSpPr>
          <p:cNvPr id="3" name="Content Placeholder 2">
            <a:extLst>
              <a:ext uri="{FF2B5EF4-FFF2-40B4-BE49-F238E27FC236}">
                <a16:creationId xmlns:a16="http://schemas.microsoft.com/office/drawing/2014/main" id="{22C9527E-BE65-0C4B-BAE6-2E21E15078B3}"/>
              </a:ext>
            </a:extLst>
          </p:cNvPr>
          <p:cNvSpPr>
            <a:spLocks noGrp="1"/>
          </p:cNvSpPr>
          <p:nvPr>
            <p:ph idx="1"/>
          </p:nvPr>
        </p:nvSpPr>
        <p:spPr/>
        <p:txBody>
          <a:bodyPr/>
          <a:lstStyle/>
          <a:p>
            <a:r>
              <a:rPr lang="en-US" dirty="0"/>
              <a:t>Parallel general DH and technical training tracks</a:t>
            </a:r>
          </a:p>
          <a:p>
            <a:r>
              <a:rPr lang="en-US" dirty="0"/>
              <a:t>Not to separate hacking from yacking, but to make sure both get time</a:t>
            </a:r>
          </a:p>
          <a:p>
            <a:r>
              <a:rPr lang="en-US" dirty="0"/>
              <a:t>Once each per week</a:t>
            </a:r>
          </a:p>
          <a:p>
            <a:r>
              <a:rPr lang="en-US" dirty="0"/>
              <a:t>Allows us to go further</a:t>
            </a:r>
          </a:p>
          <a:p>
            <a:r>
              <a:rPr lang="en-US" dirty="0"/>
              <a:t>More in following slides!</a:t>
            </a:r>
          </a:p>
        </p:txBody>
      </p:sp>
      <p:pic>
        <p:nvPicPr>
          <p:cNvPr id="4" name="Picture 3">
            <a:extLst>
              <a:ext uri="{FF2B5EF4-FFF2-40B4-BE49-F238E27FC236}">
                <a16:creationId xmlns:a16="http://schemas.microsoft.com/office/drawing/2014/main" id="{C50D82D6-2A2E-E44D-A9A8-E98BC8046F1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960370"/>
            <a:ext cx="4983480" cy="3737610"/>
          </a:xfrm>
          <a:prstGeom prst="rect">
            <a:avLst/>
          </a:prstGeom>
        </p:spPr>
      </p:pic>
    </p:spTree>
    <p:extLst>
      <p:ext uri="{BB962C8B-B14F-4D97-AF65-F5344CB8AC3E}">
        <p14:creationId xmlns:p14="http://schemas.microsoft.com/office/powerpoint/2010/main" val="18730727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5751-A84E-2F4F-911B-4C0D7E5B0F34}"/>
              </a:ext>
            </a:extLst>
          </p:cNvPr>
          <p:cNvSpPr>
            <a:spLocks noGrp="1"/>
          </p:cNvSpPr>
          <p:nvPr>
            <p:ph type="title"/>
          </p:nvPr>
        </p:nvSpPr>
        <p:spPr/>
        <p:txBody>
          <a:bodyPr/>
          <a:lstStyle/>
          <a:p>
            <a:r>
              <a:rPr lang="en-US" dirty="0"/>
              <a:t>Model for the Year</a:t>
            </a:r>
          </a:p>
        </p:txBody>
      </p:sp>
      <p:sp>
        <p:nvSpPr>
          <p:cNvPr id="3" name="Content Placeholder 2">
            <a:extLst>
              <a:ext uri="{FF2B5EF4-FFF2-40B4-BE49-F238E27FC236}">
                <a16:creationId xmlns:a16="http://schemas.microsoft.com/office/drawing/2014/main" id="{895A678B-4498-DE45-9292-D83507167A98}"/>
              </a:ext>
            </a:extLst>
          </p:cNvPr>
          <p:cNvSpPr>
            <a:spLocks noGrp="1"/>
          </p:cNvSpPr>
          <p:nvPr>
            <p:ph idx="1"/>
          </p:nvPr>
        </p:nvSpPr>
        <p:spPr/>
        <p:txBody>
          <a:bodyPr>
            <a:normAutofit fontScale="92500"/>
          </a:bodyPr>
          <a:lstStyle/>
          <a:p>
            <a:r>
              <a:rPr lang="en-US" dirty="0"/>
              <a:t>Portfolio of Project-based Learning Activities</a:t>
            </a:r>
          </a:p>
          <a:p>
            <a:pPr lvl="1"/>
            <a:r>
              <a:rPr lang="en-US" dirty="0"/>
              <a:t>A series of outcomes that reflect the breadth of DH work</a:t>
            </a:r>
          </a:p>
          <a:p>
            <a:pPr lvl="1"/>
            <a:r>
              <a:rPr lang="en-US" dirty="0"/>
              <a:t>Some group activities, some individual</a:t>
            </a:r>
          </a:p>
          <a:p>
            <a:r>
              <a:rPr lang="en-US" dirty="0"/>
              <a:t>Fall</a:t>
            </a:r>
          </a:p>
          <a:p>
            <a:pPr lvl="1"/>
            <a:r>
              <a:rPr lang="en-US" dirty="0"/>
              <a:t>Communities of DH – group charter; personal plan for the year</a:t>
            </a:r>
          </a:p>
          <a:p>
            <a:pPr lvl="1"/>
            <a:r>
              <a:rPr lang="en-US" dirty="0"/>
              <a:t>Teaching and Learning and DH – DH workshop and teaching statement</a:t>
            </a:r>
          </a:p>
          <a:p>
            <a:pPr lvl="1"/>
            <a:r>
              <a:rPr lang="en-US" dirty="0"/>
              <a:t>Fundamentals and Design Lab – Technical practice</a:t>
            </a:r>
          </a:p>
          <a:p>
            <a:r>
              <a:rPr lang="en-US" dirty="0"/>
              <a:t>Spring</a:t>
            </a:r>
          </a:p>
          <a:p>
            <a:pPr lvl="1"/>
            <a:r>
              <a:rPr lang="en-US" dirty="0"/>
              <a:t>Research / Infrastructure and DH – event planning; project proposal workshopping</a:t>
            </a:r>
          </a:p>
          <a:p>
            <a:pPr lvl="1"/>
            <a:r>
              <a:rPr lang="en-US" dirty="0"/>
              <a:t>Code Lab – Technical Practice</a:t>
            </a:r>
          </a:p>
          <a:p>
            <a:pPr lvl="1"/>
            <a:r>
              <a:rPr lang="en-US" dirty="0"/>
              <a:t>Hackathon – Light, speculative prototype of a team idea</a:t>
            </a:r>
          </a:p>
          <a:p>
            <a:pPr marL="457200" lvl="1" indent="0">
              <a:buNone/>
            </a:pPr>
            <a:endParaRPr lang="en-US" dirty="0"/>
          </a:p>
        </p:txBody>
      </p:sp>
    </p:spTree>
    <p:extLst>
      <p:ext uri="{BB962C8B-B14F-4D97-AF65-F5344CB8AC3E}">
        <p14:creationId xmlns:p14="http://schemas.microsoft.com/office/powerpoint/2010/main" val="127280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816BE3-BF66-B349-8263-8288AEB85E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724150" y="0"/>
            <a:ext cx="9144000" cy="6858000"/>
          </a:xfrm>
          <a:prstGeom prst="rect">
            <a:avLst/>
          </a:prstGeom>
        </p:spPr>
      </p:pic>
      <p:pic>
        <p:nvPicPr>
          <p:cNvPr id="6" name="Picture 5">
            <a:extLst>
              <a:ext uri="{FF2B5EF4-FFF2-40B4-BE49-F238E27FC236}">
                <a16:creationId xmlns:a16="http://schemas.microsoft.com/office/drawing/2014/main" id="{299D0ED2-89B7-6F47-8BB5-7D0459B4F3D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0"/>
            <a:ext cx="3334703" cy="6858000"/>
          </a:xfrm>
          <a:prstGeom prst="rect">
            <a:avLst/>
          </a:prstGeom>
        </p:spPr>
      </p:pic>
    </p:spTree>
    <p:extLst>
      <p:ext uri="{BB962C8B-B14F-4D97-AF65-F5344CB8AC3E}">
        <p14:creationId xmlns:p14="http://schemas.microsoft.com/office/powerpoint/2010/main" val="295049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266D-B579-204A-8477-3B6ED2D8EBE8}"/>
              </a:ext>
            </a:extLst>
          </p:cNvPr>
          <p:cNvSpPr>
            <a:spLocks noGrp="1"/>
          </p:cNvSpPr>
          <p:nvPr>
            <p:ph type="title"/>
          </p:nvPr>
        </p:nvSpPr>
        <p:spPr/>
        <p:txBody>
          <a:bodyPr>
            <a:noAutofit/>
          </a:bodyPr>
          <a:lstStyle/>
          <a:p>
            <a:r>
              <a:rPr lang="en-US" sz="3500" dirty="0"/>
              <a:t>Fall pt. 1</a:t>
            </a:r>
            <a:br>
              <a:rPr lang="en-US" sz="3500" dirty="0"/>
            </a:br>
            <a:r>
              <a:rPr lang="en-US" sz="3500" dirty="0"/>
              <a:t>DH Communities – Charter</a:t>
            </a:r>
          </a:p>
        </p:txBody>
      </p:sp>
      <p:sp>
        <p:nvSpPr>
          <p:cNvPr id="3" name="Content Placeholder 2">
            <a:extLst>
              <a:ext uri="{FF2B5EF4-FFF2-40B4-BE49-F238E27FC236}">
                <a16:creationId xmlns:a16="http://schemas.microsoft.com/office/drawing/2014/main" id="{C08D5FB7-192A-BE43-9C08-F17AF7EE176A}"/>
              </a:ext>
            </a:extLst>
          </p:cNvPr>
          <p:cNvSpPr>
            <a:spLocks noGrp="1"/>
          </p:cNvSpPr>
          <p:nvPr>
            <p:ph idx="1"/>
          </p:nvPr>
        </p:nvSpPr>
        <p:spPr>
          <a:xfrm>
            <a:off x="838200" y="1825625"/>
            <a:ext cx="5132070" cy="4351338"/>
          </a:xfrm>
        </p:spPr>
        <p:txBody>
          <a:bodyPr>
            <a:normAutofit fontScale="70000" lnSpcReduction="20000"/>
          </a:bodyPr>
          <a:lstStyle/>
          <a:p>
            <a:pPr>
              <a:lnSpc>
                <a:spcPct val="120000"/>
              </a:lnSpc>
            </a:pPr>
            <a:r>
              <a:rPr lang="en-US" dirty="0"/>
              <a:t>What constitutes a community in DH? How will we design one together? How do DHers articulate these practices in public? </a:t>
            </a:r>
          </a:p>
          <a:p>
            <a:pPr>
              <a:lnSpc>
                <a:spcPct val="120000"/>
              </a:lnSpc>
            </a:pPr>
            <a:r>
              <a:rPr lang="en-US" dirty="0"/>
              <a:t>You will propose a personal plan for the year</a:t>
            </a:r>
          </a:p>
          <a:p>
            <a:pPr lvl="1">
              <a:lnSpc>
                <a:spcPct val="120000"/>
              </a:lnSpc>
            </a:pPr>
            <a:r>
              <a:rPr lang="en-US" dirty="0"/>
              <a:t>Next few weeks! First on September 11</a:t>
            </a:r>
          </a:p>
          <a:p>
            <a:r>
              <a:rPr lang="en-US" dirty="0"/>
              <a:t>Group will design a charter</a:t>
            </a:r>
          </a:p>
          <a:p>
            <a:pPr lvl="1"/>
            <a:r>
              <a:rPr lang="en-US" dirty="0"/>
              <a:t>Group-authored statement</a:t>
            </a:r>
          </a:p>
          <a:p>
            <a:pPr lvl="1"/>
            <a:r>
              <a:rPr lang="en-US" dirty="0"/>
              <a:t>Values</a:t>
            </a:r>
          </a:p>
          <a:p>
            <a:pPr lvl="1"/>
            <a:r>
              <a:rPr lang="en-US" dirty="0"/>
              <a:t>Goals</a:t>
            </a:r>
          </a:p>
          <a:p>
            <a:pPr lvl="1"/>
            <a:r>
              <a:rPr lang="en-US" dirty="0"/>
              <a:t>Feelings</a:t>
            </a:r>
          </a:p>
          <a:p>
            <a:pPr lvl="1"/>
            <a:r>
              <a:rPr lang="en-US" dirty="0"/>
              <a:t>Ronda will share more</a:t>
            </a:r>
          </a:p>
          <a:p>
            <a:pPr lvl="1"/>
            <a:r>
              <a:rPr lang="en-US" dirty="0"/>
              <a:t>Due September October 2</a:t>
            </a:r>
            <a:r>
              <a:rPr lang="en-US" baseline="30000" dirty="0"/>
              <a:t>nd</a:t>
            </a:r>
          </a:p>
        </p:txBody>
      </p:sp>
      <p:pic>
        <p:nvPicPr>
          <p:cNvPr id="8" name="Picture 7">
            <a:extLst>
              <a:ext uri="{FF2B5EF4-FFF2-40B4-BE49-F238E27FC236}">
                <a16:creationId xmlns:a16="http://schemas.microsoft.com/office/drawing/2014/main" id="{1E190502-A33C-3D4C-A45E-1C6940F7148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5113020" y="857250"/>
            <a:ext cx="6858000" cy="5143500"/>
          </a:xfrm>
          <a:prstGeom prst="rect">
            <a:avLst/>
          </a:prstGeom>
        </p:spPr>
      </p:pic>
    </p:spTree>
    <p:extLst>
      <p:ext uri="{BB962C8B-B14F-4D97-AF65-F5344CB8AC3E}">
        <p14:creationId xmlns:p14="http://schemas.microsoft.com/office/powerpoint/2010/main" val="159536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CB96-636C-1D4A-9E5A-8BEA102AC5E2}"/>
              </a:ext>
            </a:extLst>
          </p:cNvPr>
          <p:cNvSpPr>
            <a:spLocks noGrp="1"/>
          </p:cNvSpPr>
          <p:nvPr>
            <p:ph type="title"/>
          </p:nvPr>
        </p:nvSpPr>
        <p:spPr/>
        <p:txBody>
          <a:bodyPr>
            <a:normAutofit/>
          </a:bodyPr>
          <a:lstStyle/>
          <a:p>
            <a:r>
              <a:rPr lang="en-US" sz="3500" dirty="0"/>
              <a:t>Fall pt. 2 - Pedagogy</a:t>
            </a:r>
            <a:br>
              <a:rPr lang="en-US" sz="3500" dirty="0"/>
            </a:br>
            <a:r>
              <a:rPr lang="en-US" sz="3500" dirty="0"/>
              <a:t>DH Workshop and Teaching Statement</a:t>
            </a:r>
          </a:p>
        </p:txBody>
      </p:sp>
      <p:sp>
        <p:nvSpPr>
          <p:cNvPr id="3" name="Content Placeholder 2">
            <a:extLst>
              <a:ext uri="{FF2B5EF4-FFF2-40B4-BE49-F238E27FC236}">
                <a16:creationId xmlns:a16="http://schemas.microsoft.com/office/drawing/2014/main" id="{55272F30-1AA6-9943-8784-E311D9877BED}"/>
              </a:ext>
            </a:extLst>
          </p:cNvPr>
          <p:cNvSpPr>
            <a:spLocks noGrp="1"/>
          </p:cNvSpPr>
          <p:nvPr>
            <p:ph idx="1"/>
          </p:nvPr>
        </p:nvSpPr>
        <p:spPr>
          <a:xfrm>
            <a:off x="838200" y="1825625"/>
            <a:ext cx="7378700" cy="4351338"/>
          </a:xfrm>
        </p:spPr>
        <p:txBody>
          <a:bodyPr>
            <a:normAutofit fontScale="92500"/>
          </a:bodyPr>
          <a:lstStyle/>
          <a:p>
            <a:pPr>
              <a:lnSpc>
                <a:spcPct val="110000"/>
              </a:lnSpc>
            </a:pPr>
            <a:r>
              <a:rPr lang="en-US" dirty="0"/>
              <a:t>What does teaching and learning look like in Digital Humanities? What are our own pedagogies, and how can we inflect those in DH? </a:t>
            </a:r>
          </a:p>
          <a:p>
            <a:r>
              <a:rPr lang="en-US" dirty="0"/>
              <a:t>Two assignments</a:t>
            </a:r>
          </a:p>
          <a:p>
            <a:r>
              <a:rPr lang="en-US" dirty="0"/>
              <a:t>Lightweight workshops, piloted together</a:t>
            </a:r>
          </a:p>
          <a:p>
            <a:pPr lvl="1"/>
            <a:r>
              <a:rPr lang="en-US" dirty="0"/>
              <a:t>Teaching to learn</a:t>
            </a:r>
          </a:p>
          <a:p>
            <a:pPr lvl="1"/>
            <a:r>
              <a:rPr lang="en-US" dirty="0"/>
              <a:t>Opportunities to share them </a:t>
            </a:r>
          </a:p>
          <a:p>
            <a:r>
              <a:rPr lang="en-US" dirty="0"/>
              <a:t>Teaching statements with a DH focus</a:t>
            </a:r>
          </a:p>
          <a:p>
            <a:r>
              <a:rPr lang="en-US" dirty="0"/>
              <a:t>Due December 4</a:t>
            </a:r>
            <a:r>
              <a:rPr lang="en-US" baseline="30000" dirty="0"/>
              <a:t>th</a:t>
            </a:r>
            <a:r>
              <a:rPr lang="en-US" dirty="0"/>
              <a:t> as a blog post</a:t>
            </a:r>
          </a:p>
        </p:txBody>
      </p:sp>
      <p:pic>
        <p:nvPicPr>
          <p:cNvPr id="5" name="Picture 4">
            <a:extLst>
              <a:ext uri="{FF2B5EF4-FFF2-40B4-BE49-F238E27FC236}">
                <a16:creationId xmlns:a16="http://schemas.microsoft.com/office/drawing/2014/main" id="{71E5D14E-8E28-5E49-8914-42DFFDD4EB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13148" y="-1017464"/>
            <a:ext cx="3678852" cy="7961961"/>
          </a:xfrm>
          <a:prstGeom prst="rect">
            <a:avLst/>
          </a:prstGeom>
        </p:spPr>
      </p:pic>
    </p:spTree>
    <p:extLst>
      <p:ext uri="{BB962C8B-B14F-4D97-AF65-F5344CB8AC3E}">
        <p14:creationId xmlns:p14="http://schemas.microsoft.com/office/powerpoint/2010/main" val="3742532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dirty="0"/>
              <a:t>Land Acknowledgement</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normAutofit/>
          </a:bodyPr>
          <a:lstStyle/>
          <a:p>
            <a:r>
              <a:rPr lang="en-US" dirty="0">
                <a:effectLst/>
                <a:latin typeface="Helvetica Neue" panose="02000503000000020004" pitchFamily="2" charset="0"/>
              </a:rPr>
              <a:t>We acknowledge the Monacan People, who are the traditional custodians of the land in and around Charlottesville on which we work and live. We pay respect to their elders past, present, and emerging. </a:t>
            </a:r>
          </a:p>
          <a:p>
            <a:pPr marL="0" indent="0">
              <a:buNone/>
            </a:pPr>
            <a:endParaRPr lang="en-US" dirty="0">
              <a:effectLst/>
              <a:latin typeface="Helvetica Neue" panose="02000503000000020004" pitchFamily="2" charset="0"/>
            </a:endParaRPr>
          </a:p>
          <a:p>
            <a:r>
              <a:rPr lang="en-US" dirty="0">
                <a:effectLst/>
                <a:latin typeface="Helvetica Neue" panose="02000503000000020004" pitchFamily="2" charset="0"/>
              </a:rPr>
              <a:t>We acknowledge the labor and the individual lives of the enslaved Black people who built and sustained the everyday life of the University of Virginia.</a:t>
            </a:r>
          </a:p>
        </p:txBody>
      </p:sp>
    </p:spTree>
    <p:extLst>
      <p:ext uri="{BB962C8B-B14F-4D97-AF65-F5344CB8AC3E}">
        <p14:creationId xmlns:p14="http://schemas.microsoft.com/office/powerpoint/2010/main" val="33327898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25F7D-95BF-F5F2-CD58-7804E8ABA368}"/>
              </a:ext>
            </a:extLst>
          </p:cNvPr>
          <p:cNvSpPr>
            <a:spLocks noGrp="1"/>
          </p:cNvSpPr>
          <p:nvPr>
            <p:ph type="title"/>
          </p:nvPr>
        </p:nvSpPr>
        <p:spPr/>
        <p:txBody>
          <a:bodyPr/>
          <a:lstStyle/>
          <a:p>
            <a:r>
              <a:rPr lang="en-US" dirty="0" err="1"/>
              <a:t>TechFall</a:t>
            </a:r>
            <a:r>
              <a:rPr lang="en-US" dirty="0"/>
              <a:t> – Fundamentals &amp; Design Lab</a:t>
            </a:r>
          </a:p>
        </p:txBody>
      </p:sp>
      <p:sp>
        <p:nvSpPr>
          <p:cNvPr id="3" name="Content Placeholder 2">
            <a:extLst>
              <a:ext uri="{FF2B5EF4-FFF2-40B4-BE49-F238E27FC236}">
                <a16:creationId xmlns:a16="http://schemas.microsoft.com/office/drawing/2014/main" id="{ADCFEF52-BF5B-BA5E-FA43-2BF16CA2F975}"/>
              </a:ext>
            </a:extLst>
          </p:cNvPr>
          <p:cNvSpPr>
            <a:spLocks noGrp="1"/>
          </p:cNvSpPr>
          <p:nvPr>
            <p:ph idx="1"/>
          </p:nvPr>
        </p:nvSpPr>
        <p:spPr/>
        <p:txBody>
          <a:bodyPr>
            <a:normAutofit/>
          </a:bodyPr>
          <a:lstStyle/>
          <a:p>
            <a:pPr fontAlgn="base"/>
            <a:r>
              <a:rPr lang="en-US" dirty="0"/>
              <a:t>Fundamentals for four weeks</a:t>
            </a:r>
          </a:p>
          <a:p>
            <a:pPr fontAlgn="base"/>
            <a:r>
              <a:rPr lang="en-US" dirty="0"/>
              <a:t>DesignLab is a 10-week primer on critical approaches to design for Digital Humanities work that includes conceptual </a:t>
            </a:r>
            <a:br>
              <a:rPr lang="en-US" dirty="0"/>
            </a:br>
            <a:r>
              <a:rPr lang="en-US" dirty="0"/>
              <a:t>and application work in the following areas:</a:t>
            </a:r>
          </a:p>
          <a:p>
            <a:pPr lvl="1" fontAlgn="base"/>
            <a:r>
              <a:rPr lang="en-US" dirty="0"/>
              <a:t>HTML, CSS, JavaScript;</a:t>
            </a:r>
          </a:p>
          <a:p>
            <a:pPr lvl="1" fontAlgn="base"/>
            <a:r>
              <a:rPr lang="en-US" dirty="0"/>
              <a:t>Information architecture/organization</a:t>
            </a:r>
          </a:p>
          <a:p>
            <a:pPr lvl="1" fontAlgn="base"/>
            <a:r>
              <a:rPr lang="en-US" dirty="0"/>
              <a:t>Graphic/Visual design elements and concepts</a:t>
            </a:r>
          </a:p>
          <a:p>
            <a:pPr lvl="1" fontAlgn="base"/>
            <a:r>
              <a:rPr lang="en-US" dirty="0"/>
              <a:t>Accessibility + Usability</a:t>
            </a:r>
          </a:p>
          <a:p>
            <a:pPr lvl="1" fontAlgn="base"/>
            <a:r>
              <a:rPr lang="en-US" dirty="0"/>
              <a:t>Scoping/Strategizing approaches for design projects;</a:t>
            </a:r>
          </a:p>
          <a:p>
            <a:r>
              <a:rPr lang="en-US" dirty="0"/>
              <a:t>Mic to Jeremy and Shane</a:t>
            </a:r>
          </a:p>
        </p:txBody>
      </p:sp>
      <p:pic>
        <p:nvPicPr>
          <p:cNvPr id="5" name="Picture 4" descr="A person holding a cat&#10;&#10;Description automatically generated with medium confidence">
            <a:extLst>
              <a:ext uri="{FF2B5EF4-FFF2-40B4-BE49-F238E27FC236}">
                <a16:creationId xmlns:a16="http://schemas.microsoft.com/office/drawing/2014/main" id="{54376004-167A-574E-282E-DDA328C2A6CC}"/>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8703732" y="2748844"/>
            <a:ext cx="3081867" cy="4109156"/>
          </a:xfrm>
          <a:prstGeom prst="rect">
            <a:avLst/>
          </a:prstGeom>
        </p:spPr>
      </p:pic>
    </p:spTree>
    <p:extLst>
      <p:ext uri="{BB962C8B-B14F-4D97-AF65-F5344CB8AC3E}">
        <p14:creationId xmlns:p14="http://schemas.microsoft.com/office/powerpoint/2010/main" val="11516951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FBF8-3E21-1E49-A72D-87E690369ED8}"/>
              </a:ext>
            </a:extLst>
          </p:cNvPr>
          <p:cNvSpPr>
            <a:spLocks noGrp="1"/>
          </p:cNvSpPr>
          <p:nvPr>
            <p:ph type="title"/>
          </p:nvPr>
        </p:nvSpPr>
        <p:spPr/>
        <p:txBody>
          <a:bodyPr/>
          <a:lstStyle/>
          <a:p>
            <a:r>
              <a:rPr lang="en-US" dirty="0"/>
              <a:t>Spring pt. 1 – </a:t>
            </a:r>
            <a:br>
              <a:rPr lang="en-US" dirty="0"/>
            </a:br>
            <a:r>
              <a:rPr lang="en-US" dirty="0"/>
              <a:t>DH Research / Infrastructure</a:t>
            </a:r>
          </a:p>
        </p:txBody>
      </p:sp>
      <p:sp>
        <p:nvSpPr>
          <p:cNvPr id="3" name="Content Placeholder 2">
            <a:extLst>
              <a:ext uri="{FF2B5EF4-FFF2-40B4-BE49-F238E27FC236}">
                <a16:creationId xmlns:a16="http://schemas.microsoft.com/office/drawing/2014/main" id="{32D0A390-C32E-AF40-9CEF-8B42A29FB511}"/>
              </a:ext>
            </a:extLst>
          </p:cNvPr>
          <p:cNvSpPr>
            <a:spLocks noGrp="1"/>
          </p:cNvSpPr>
          <p:nvPr>
            <p:ph idx="1"/>
          </p:nvPr>
        </p:nvSpPr>
        <p:spPr>
          <a:xfrm>
            <a:off x="838200" y="1825625"/>
            <a:ext cx="8322733" cy="4351338"/>
          </a:xfrm>
        </p:spPr>
        <p:txBody>
          <a:bodyPr/>
          <a:lstStyle/>
          <a:p>
            <a:r>
              <a:rPr lang="en-US" dirty="0"/>
              <a:t>What do we mean when we call something a digital project, and how do we define them with an ethos that is meaningful to us? How do infrastructure and administration in the field intersect with DH research, enabling or inhibiting it? </a:t>
            </a:r>
          </a:p>
          <a:p>
            <a:r>
              <a:rPr lang="en-US" dirty="0"/>
              <a:t>Event planning and project design</a:t>
            </a:r>
          </a:p>
          <a:p>
            <a:r>
              <a:rPr lang="en-US" dirty="0"/>
              <a:t>Personal project proposals for next steps</a:t>
            </a:r>
          </a:p>
        </p:txBody>
      </p:sp>
      <p:pic>
        <p:nvPicPr>
          <p:cNvPr id="5" name="Picture 4" descr="A picture containing dog, indoor, sitting, floor&#10;&#10;Description automatically generated">
            <a:extLst>
              <a:ext uri="{FF2B5EF4-FFF2-40B4-BE49-F238E27FC236}">
                <a16:creationId xmlns:a16="http://schemas.microsoft.com/office/drawing/2014/main" id="{47C386F0-267F-E959-2680-4A296B4279FB}"/>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9347200" y="3064933"/>
            <a:ext cx="2844800" cy="3793067"/>
          </a:xfrm>
          <a:prstGeom prst="rect">
            <a:avLst/>
          </a:prstGeom>
        </p:spPr>
      </p:pic>
    </p:spTree>
    <p:extLst>
      <p:ext uri="{BB962C8B-B14F-4D97-AF65-F5344CB8AC3E}">
        <p14:creationId xmlns:p14="http://schemas.microsoft.com/office/powerpoint/2010/main" val="13093947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444AE-57BF-3F59-513A-E41FBE1585B9}"/>
              </a:ext>
            </a:extLst>
          </p:cNvPr>
          <p:cNvSpPr>
            <a:spLocks noGrp="1"/>
          </p:cNvSpPr>
          <p:nvPr>
            <p:ph type="title"/>
          </p:nvPr>
        </p:nvSpPr>
        <p:spPr/>
        <p:txBody>
          <a:bodyPr/>
          <a:lstStyle/>
          <a:p>
            <a:r>
              <a:rPr lang="en-US" dirty="0"/>
              <a:t>Spring </a:t>
            </a:r>
            <a:r>
              <a:rPr lang="en-US" dirty="0" err="1"/>
              <a:t>pt</a:t>
            </a:r>
            <a:r>
              <a:rPr lang="en-US" dirty="0"/>
              <a:t> 2 – Code Lab</a:t>
            </a:r>
          </a:p>
        </p:txBody>
      </p:sp>
      <p:sp>
        <p:nvSpPr>
          <p:cNvPr id="3" name="Content Placeholder 2">
            <a:extLst>
              <a:ext uri="{FF2B5EF4-FFF2-40B4-BE49-F238E27FC236}">
                <a16:creationId xmlns:a16="http://schemas.microsoft.com/office/drawing/2014/main" id="{F3D496CF-9495-DC9F-288E-EBAD759B03E0}"/>
              </a:ext>
            </a:extLst>
          </p:cNvPr>
          <p:cNvSpPr>
            <a:spLocks noGrp="1"/>
          </p:cNvSpPr>
          <p:nvPr>
            <p:ph idx="1"/>
          </p:nvPr>
        </p:nvSpPr>
        <p:spPr/>
        <p:txBody>
          <a:bodyPr/>
          <a:lstStyle/>
          <a:p>
            <a:r>
              <a:rPr lang="en-US" dirty="0" err="1"/>
              <a:t>CodeLab</a:t>
            </a:r>
            <a:r>
              <a:rPr lang="en-US" dirty="0"/>
              <a:t> is a semester-long introduction to the foundations programming and computational thinking for Digital Humanities. </a:t>
            </a:r>
          </a:p>
          <a:p>
            <a:r>
              <a:rPr lang="en-US" dirty="0"/>
              <a:t>You will gain experience using a variety of technologies (Python, git/</a:t>
            </a:r>
            <a:r>
              <a:rPr lang="en-US" dirty="0" err="1"/>
              <a:t>github</a:t>
            </a:r>
            <a:r>
              <a:rPr lang="en-US" dirty="0"/>
              <a:t>) relevant to technical work in DH and exercise these new skills with some focused activities relevant to DH work.</a:t>
            </a:r>
          </a:p>
          <a:p>
            <a:r>
              <a:rPr lang="en-US" dirty="0"/>
              <a:t>Variety of outcomes throughout the semester</a:t>
            </a:r>
          </a:p>
          <a:p>
            <a:r>
              <a:rPr lang="en-US" dirty="0"/>
              <a:t>Mic to Shane</a:t>
            </a:r>
          </a:p>
        </p:txBody>
      </p:sp>
      <p:pic>
        <p:nvPicPr>
          <p:cNvPr id="5" name="Picture 4" descr="A picture containing cat, indoor, mammal, laying&#10;&#10;Description automatically generated">
            <a:extLst>
              <a:ext uri="{FF2B5EF4-FFF2-40B4-BE49-F238E27FC236}">
                <a16:creationId xmlns:a16="http://schemas.microsoft.com/office/drawing/2014/main" id="{E999CCCC-F75D-7D6A-0253-4177DAB28CD7}"/>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8750300" y="4266602"/>
            <a:ext cx="3441700" cy="2591398"/>
          </a:xfrm>
          <a:prstGeom prst="rect">
            <a:avLst/>
          </a:prstGeom>
        </p:spPr>
      </p:pic>
    </p:spTree>
    <p:extLst>
      <p:ext uri="{BB962C8B-B14F-4D97-AF65-F5344CB8AC3E}">
        <p14:creationId xmlns:p14="http://schemas.microsoft.com/office/powerpoint/2010/main" val="27695937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Spring pt. 3 – </a:t>
            </a:r>
            <a:br>
              <a:rPr lang="en-US" dirty="0"/>
            </a:br>
            <a:r>
              <a:rPr lang="en-US" dirty="0"/>
              <a:t>Hackathon</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lstStyle/>
          <a:p>
            <a:r>
              <a:rPr lang="en-US" dirty="0"/>
              <a:t>Putting it all together. What does concentrated team work on a technical project in DH look like? How do we apply our lessons, community, learning, and project design to a technical problem?</a:t>
            </a:r>
          </a:p>
          <a:p>
            <a:r>
              <a:rPr lang="en-US" dirty="0"/>
              <a:t>A series of intermittent deadlines on the </a:t>
            </a:r>
          </a:p>
          <a:p>
            <a:pPr marL="0" indent="0">
              <a:buNone/>
            </a:pPr>
            <a:r>
              <a:rPr lang="en-US" dirty="0"/>
              <a:t>calendar before then to prepare.</a:t>
            </a:r>
          </a:p>
          <a:p>
            <a:r>
              <a:rPr lang="en-US" dirty="0"/>
              <a:t>Goal is to produce a poster of your work</a:t>
            </a:r>
          </a:p>
          <a:p>
            <a:r>
              <a:rPr lang="en-US" dirty="0"/>
              <a:t>Mic to Shane</a:t>
            </a:r>
          </a:p>
        </p:txBody>
      </p:sp>
      <p:pic>
        <p:nvPicPr>
          <p:cNvPr id="5" name="Picture 4" descr="A cat and a dog on a hardwood floor&#10;&#10;Description automatically generated with low confidence">
            <a:extLst>
              <a:ext uri="{FF2B5EF4-FFF2-40B4-BE49-F238E27FC236}">
                <a16:creationId xmlns:a16="http://schemas.microsoft.com/office/drawing/2014/main" id="{27B24816-D0A4-0680-8675-E71330C3B399}"/>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7612565" y="3339868"/>
            <a:ext cx="4204009" cy="3153007"/>
          </a:xfrm>
          <a:prstGeom prst="rect">
            <a:avLst/>
          </a:prstGeom>
        </p:spPr>
      </p:pic>
    </p:spTree>
    <p:extLst>
      <p:ext uri="{BB962C8B-B14F-4D97-AF65-F5344CB8AC3E}">
        <p14:creationId xmlns:p14="http://schemas.microsoft.com/office/powerpoint/2010/main" val="11518655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1404FF-37C7-8348-8E6D-FE15DEBB605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836907"/>
            <a:ext cx="12198959" cy="8136610"/>
          </a:xfrm>
          <a:prstGeom prst="rect">
            <a:avLst/>
          </a:prstGeom>
        </p:spPr>
      </p:pic>
    </p:spTree>
    <p:extLst>
      <p:ext uri="{BB962C8B-B14F-4D97-AF65-F5344CB8AC3E}">
        <p14:creationId xmlns:p14="http://schemas.microsoft.com/office/powerpoint/2010/main" val="1509375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83CDEA-BAAB-154F-A3B9-B5EE9DAAC0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1129"/>
            <a:ext cx="12192000" cy="8128000"/>
          </a:xfrm>
          <a:prstGeom prst="rect">
            <a:avLst/>
          </a:prstGeom>
        </p:spPr>
      </p:pic>
    </p:spTree>
    <p:extLst>
      <p:ext uri="{BB962C8B-B14F-4D97-AF65-F5344CB8AC3E}">
        <p14:creationId xmlns:p14="http://schemas.microsoft.com/office/powerpoint/2010/main" val="11889403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Initial Things </a:t>
            </a:r>
            <a:r>
              <a:rPr lang="en-US" dirty="0" err="1"/>
              <a:t>pt</a:t>
            </a:r>
            <a:r>
              <a:rPr lang="en-US" dirty="0"/>
              <a:t> 1</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a:xfrm>
            <a:off x="838200" y="1825625"/>
            <a:ext cx="6724650" cy="4351338"/>
          </a:xfrm>
        </p:spPr>
        <p:txBody>
          <a:bodyPr/>
          <a:lstStyle/>
          <a:p>
            <a:r>
              <a:rPr lang="en-US" dirty="0"/>
              <a:t>Meet with Shane 1:1 for tech set up</a:t>
            </a:r>
          </a:p>
          <a:p>
            <a:r>
              <a:rPr lang="en-US" dirty="0"/>
              <a:t>Talk to Brandon if you are interested in publishing </a:t>
            </a:r>
          </a:p>
          <a:p>
            <a:r>
              <a:rPr lang="en-US" dirty="0"/>
              <a:t>Readings, etc. on the curriculum page</a:t>
            </a:r>
          </a:p>
          <a:p>
            <a:r>
              <a:rPr lang="en-US" dirty="0"/>
              <a:t>Be present</a:t>
            </a:r>
          </a:p>
          <a:p>
            <a:r>
              <a:rPr lang="en-US" dirty="0"/>
              <a:t>Check in about finances</a:t>
            </a:r>
          </a:p>
        </p:txBody>
      </p:sp>
      <p:pic>
        <p:nvPicPr>
          <p:cNvPr id="5" name="Picture 4" descr="A group of people and a dog&#10;&#10;Description automatically generated with medium confidence">
            <a:extLst>
              <a:ext uri="{FF2B5EF4-FFF2-40B4-BE49-F238E27FC236}">
                <a16:creationId xmlns:a16="http://schemas.microsoft.com/office/drawing/2014/main" id="{F4D05B65-38EB-769B-23A1-3007863D58AD}"/>
              </a:ext>
            </a:extLst>
          </p:cNvPr>
          <p:cNvPicPr>
            <a:picLocks noChangeAspect="1"/>
          </p:cNvPicPr>
          <p:nvPr/>
        </p:nvPicPr>
        <p:blipFill>
          <a:blip r:embed="rId3"/>
          <a:stretch>
            <a:fillRect/>
          </a:stretch>
        </p:blipFill>
        <p:spPr>
          <a:xfrm>
            <a:off x="7562850" y="0"/>
            <a:ext cx="4629150" cy="6858000"/>
          </a:xfrm>
          <a:prstGeom prst="rect">
            <a:avLst/>
          </a:prstGeom>
        </p:spPr>
      </p:pic>
    </p:spTree>
    <p:extLst>
      <p:ext uri="{BB962C8B-B14F-4D97-AF65-F5344CB8AC3E}">
        <p14:creationId xmlns:p14="http://schemas.microsoft.com/office/powerpoint/2010/main" val="40283542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Initial Things </a:t>
            </a:r>
            <a:r>
              <a:rPr lang="en-US" dirty="0" err="1"/>
              <a:t>pt</a:t>
            </a:r>
            <a:r>
              <a:rPr lang="en-US" dirty="0"/>
              <a:t> 2</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a:xfrm>
            <a:off x="838200" y="1825625"/>
            <a:ext cx="6724650" cy="4351338"/>
          </a:xfrm>
        </p:spPr>
        <p:txBody>
          <a:bodyPr/>
          <a:lstStyle/>
          <a:p>
            <a:pPr marL="742950" lvl="1" indent="-285750" algn="l" fontAlgn="base">
              <a:buFont typeface="Arial" panose="020B0604020202020204" pitchFamily="34" charset="0"/>
              <a:buChar char="•"/>
            </a:pPr>
            <a:r>
              <a:rPr lang="en-US" dirty="0">
                <a:latin typeface="inherit"/>
              </a:rPr>
              <a:t>Upcoming d</a:t>
            </a:r>
            <a:r>
              <a:rPr lang="en-US" b="0" i="0" dirty="0">
                <a:effectLst/>
                <a:latin typeface="inherit"/>
              </a:rPr>
              <a:t>esign jam student interest sessions</a:t>
            </a:r>
          </a:p>
          <a:p>
            <a:pPr marL="1200150" lvl="2" indent="-285750" fontAlgn="base"/>
            <a:r>
              <a:rPr lang="en-US" b="0" i="0" dirty="0">
                <a:effectLst/>
                <a:latin typeface="inherit"/>
              </a:rPr>
              <a:t>come prepared to talk about your research interests for 10-15 minutes (if you have DH areas that interest you that’s great but the point will be to guide you towards things to follow up on throughout the year) </a:t>
            </a:r>
            <a:r>
              <a:rPr lang="en-US" b="0" i="0">
                <a:effectLst/>
                <a:latin typeface="inherit"/>
              </a:rPr>
              <a:t>and your plan for learning this year</a:t>
            </a:r>
            <a:endParaRPr lang="en-US" b="0" i="0" dirty="0">
              <a:effectLst/>
              <a:latin typeface="inherit"/>
            </a:endParaRPr>
          </a:p>
          <a:p>
            <a:pPr marL="1200150" lvl="2" indent="-285750" fontAlgn="base"/>
            <a:r>
              <a:rPr lang="en-US" dirty="0">
                <a:latin typeface="inherit"/>
              </a:rPr>
              <a:t>You’re all scheduled out</a:t>
            </a:r>
            <a:endParaRPr lang="en-US" b="0" i="0" dirty="0">
              <a:effectLst/>
              <a:latin typeface="inherit"/>
            </a:endParaRPr>
          </a:p>
          <a:p>
            <a:pPr marL="742950" lvl="1" indent="-285750" fontAlgn="base"/>
            <a:r>
              <a:rPr lang="en-US" dirty="0"/>
              <a:t>Start working on your charters together</a:t>
            </a:r>
          </a:p>
          <a:p>
            <a:pPr marL="742950" lvl="1" indent="-285750" fontAlgn="base"/>
            <a:r>
              <a:rPr lang="en-US" dirty="0"/>
              <a:t>Note respondents and facilitators on curriculum</a:t>
            </a:r>
          </a:p>
        </p:txBody>
      </p:sp>
      <p:pic>
        <p:nvPicPr>
          <p:cNvPr id="5" name="Picture 4" descr="A group of people and a dog&#10;&#10;Description automatically generated with medium confidence">
            <a:extLst>
              <a:ext uri="{FF2B5EF4-FFF2-40B4-BE49-F238E27FC236}">
                <a16:creationId xmlns:a16="http://schemas.microsoft.com/office/drawing/2014/main" id="{F4D05B65-38EB-769B-23A1-3007863D58AD}"/>
              </a:ext>
            </a:extLst>
          </p:cNvPr>
          <p:cNvPicPr>
            <a:picLocks noChangeAspect="1"/>
          </p:cNvPicPr>
          <p:nvPr/>
        </p:nvPicPr>
        <p:blipFill>
          <a:blip r:embed="rId3"/>
          <a:stretch>
            <a:fillRect/>
          </a:stretch>
        </p:blipFill>
        <p:spPr>
          <a:xfrm>
            <a:off x="7562850" y="0"/>
            <a:ext cx="4629150" cy="6858000"/>
          </a:xfrm>
          <a:prstGeom prst="rect">
            <a:avLst/>
          </a:prstGeom>
        </p:spPr>
      </p:pic>
    </p:spTree>
    <p:extLst>
      <p:ext uri="{BB962C8B-B14F-4D97-AF65-F5344CB8AC3E}">
        <p14:creationId xmlns:p14="http://schemas.microsoft.com/office/powerpoint/2010/main" val="11354323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F495E-84D5-9E40-976B-73861659EDBA}"/>
              </a:ext>
            </a:extLst>
          </p:cNvPr>
          <p:cNvSpPr>
            <a:spLocks noGrp="1"/>
          </p:cNvSpPr>
          <p:nvPr>
            <p:ph type="title"/>
          </p:nvPr>
        </p:nvSpPr>
        <p:spPr>
          <a:xfrm>
            <a:off x="838200" y="365125"/>
            <a:ext cx="6461760" cy="1325563"/>
          </a:xfrm>
        </p:spPr>
        <p:txBody>
          <a:bodyPr/>
          <a:lstStyle/>
          <a:p>
            <a:r>
              <a:rPr lang="en-US" dirty="0"/>
              <a:t>Questions and First Discussions</a:t>
            </a:r>
          </a:p>
        </p:txBody>
      </p:sp>
      <p:pic>
        <p:nvPicPr>
          <p:cNvPr id="5" name="Picture 4">
            <a:extLst>
              <a:ext uri="{FF2B5EF4-FFF2-40B4-BE49-F238E27FC236}">
                <a16:creationId xmlns:a16="http://schemas.microsoft.com/office/drawing/2014/main" id="{C9797122-4E96-A74A-BB56-2E7C9370862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99960" y="0"/>
            <a:ext cx="4892040" cy="6858000"/>
          </a:xfrm>
          <a:prstGeom prst="rect">
            <a:avLst/>
          </a:prstGeom>
        </p:spPr>
      </p:pic>
    </p:spTree>
    <p:extLst>
      <p:ext uri="{BB962C8B-B14F-4D97-AF65-F5344CB8AC3E}">
        <p14:creationId xmlns:p14="http://schemas.microsoft.com/office/powerpoint/2010/main" val="2677864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8BE8-8D5C-244B-B29A-D73238D8EF84}"/>
              </a:ext>
            </a:extLst>
          </p:cNvPr>
          <p:cNvSpPr>
            <a:spLocks noGrp="1"/>
          </p:cNvSpPr>
          <p:nvPr>
            <p:ph type="title"/>
          </p:nvPr>
        </p:nvSpPr>
        <p:spPr>
          <a:xfrm>
            <a:off x="6896098" y="526982"/>
            <a:ext cx="3286540" cy="1213610"/>
          </a:xfrm>
        </p:spPr>
        <p:txBody>
          <a:bodyPr/>
          <a:lstStyle/>
          <a:p>
            <a:r>
              <a:rPr lang="en-US" dirty="0"/>
              <a:t>Introductions</a:t>
            </a:r>
          </a:p>
        </p:txBody>
      </p:sp>
      <p:sp>
        <p:nvSpPr>
          <p:cNvPr id="3" name="Content Placeholder 2">
            <a:extLst>
              <a:ext uri="{FF2B5EF4-FFF2-40B4-BE49-F238E27FC236}">
                <a16:creationId xmlns:a16="http://schemas.microsoft.com/office/drawing/2014/main" id="{97AC6781-471C-E342-B277-2B7A0D0AC908}"/>
              </a:ext>
            </a:extLst>
          </p:cNvPr>
          <p:cNvSpPr>
            <a:spLocks noGrp="1"/>
          </p:cNvSpPr>
          <p:nvPr>
            <p:ph idx="1"/>
          </p:nvPr>
        </p:nvSpPr>
        <p:spPr>
          <a:xfrm>
            <a:off x="6896098" y="1740592"/>
            <a:ext cx="4924841" cy="4034668"/>
          </a:xfrm>
        </p:spPr>
        <p:txBody>
          <a:bodyPr/>
          <a:lstStyle/>
          <a:p>
            <a:r>
              <a:rPr lang="en-US" dirty="0"/>
              <a:t>Preferred Name</a:t>
            </a:r>
          </a:p>
          <a:p>
            <a:r>
              <a:rPr lang="en-US" dirty="0"/>
              <a:t>Pronouns</a:t>
            </a:r>
          </a:p>
          <a:p>
            <a:r>
              <a:rPr lang="en-US" dirty="0"/>
              <a:t>Department / what you do</a:t>
            </a:r>
          </a:p>
          <a:p>
            <a:r>
              <a:rPr lang="en-US" dirty="0"/>
              <a:t>Something else about you</a:t>
            </a:r>
          </a:p>
        </p:txBody>
      </p:sp>
      <p:pic>
        <p:nvPicPr>
          <p:cNvPr id="4" name="Picture 3">
            <a:extLst>
              <a:ext uri="{FF2B5EF4-FFF2-40B4-BE49-F238E27FC236}">
                <a16:creationId xmlns:a16="http://schemas.microsoft.com/office/drawing/2014/main" id="{BF3282F0-F643-7046-AAEB-7F3CCA7A485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6858000" cy="6858000"/>
          </a:xfrm>
          <a:prstGeom prst="rect">
            <a:avLst/>
          </a:prstGeom>
        </p:spPr>
      </p:pic>
    </p:spTree>
    <p:extLst>
      <p:ext uri="{BB962C8B-B14F-4D97-AF65-F5344CB8AC3E}">
        <p14:creationId xmlns:p14="http://schemas.microsoft.com/office/powerpoint/2010/main" val="1205776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dirty="0"/>
              <a:t>Spaces and Expectations</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normAutofit fontScale="92500" lnSpcReduction="20000"/>
          </a:bodyPr>
          <a:lstStyle/>
          <a:p>
            <a:r>
              <a:rPr lang="en-US" dirty="0"/>
              <a:t>We'll be in Shannon 308 for the fall. Hybrid option available only as needed.</a:t>
            </a:r>
          </a:p>
          <a:p>
            <a:pPr lvl="1"/>
            <a:r>
              <a:rPr lang="en-US" dirty="0"/>
              <a:t>Make sure you have good Slack notifications set and engage in that space.</a:t>
            </a:r>
          </a:p>
          <a:p>
            <a:r>
              <a:rPr lang="en-US" dirty="0"/>
              <a:t>Up to date info here - </a:t>
            </a:r>
            <a:r>
              <a:rPr lang="en-US" dirty="0" err="1"/>
              <a:t>praxis.scholarslab.org</a:t>
            </a:r>
            <a:r>
              <a:rPr lang="en-US" dirty="0"/>
              <a:t>/curriculum/</a:t>
            </a:r>
          </a:p>
          <a:p>
            <a:pPr lvl="1"/>
            <a:r>
              <a:rPr lang="en-US" dirty="0"/>
              <a:t>Mostly set, but things get shifted around</a:t>
            </a:r>
          </a:p>
          <a:p>
            <a:pPr lvl="1"/>
            <a:r>
              <a:rPr lang="en-US" dirty="0"/>
              <a:t>If something is TBD but you need to know reach out early</a:t>
            </a:r>
          </a:p>
          <a:p>
            <a:r>
              <a:rPr lang="en-US" dirty="0"/>
              <a:t>10 hours a week / 4 hours in session together</a:t>
            </a:r>
          </a:p>
          <a:p>
            <a:pPr lvl="1"/>
            <a:r>
              <a:rPr lang="en-US" dirty="0"/>
              <a:t>Wednesdays and Thursdays from 2-4.</a:t>
            </a:r>
          </a:p>
          <a:p>
            <a:pPr lvl="1"/>
            <a:r>
              <a:rPr lang="en-US" dirty="0"/>
              <a:t>Please be on time</a:t>
            </a:r>
          </a:p>
          <a:p>
            <a:pPr lvl="1"/>
            <a:r>
              <a:rPr lang="en-US" dirty="0"/>
              <a:t>Note on working together</a:t>
            </a:r>
          </a:p>
          <a:p>
            <a:r>
              <a:rPr lang="en-US" dirty="0"/>
              <a:t>Accountable to each other</a:t>
            </a:r>
          </a:p>
          <a:p>
            <a:r>
              <a:rPr lang="en-US" dirty="0"/>
              <a:t>First and foremost, kindness and generosity</a:t>
            </a:r>
          </a:p>
        </p:txBody>
      </p:sp>
      <p:pic>
        <p:nvPicPr>
          <p:cNvPr id="5" name="Picture 4">
            <a:extLst>
              <a:ext uri="{FF2B5EF4-FFF2-40B4-BE49-F238E27FC236}">
                <a16:creationId xmlns:a16="http://schemas.microsoft.com/office/drawing/2014/main" id="{9B77A2AA-CF30-FF43-B38E-5E4D8554B5D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73528" y="3100038"/>
            <a:ext cx="2818471" cy="3757961"/>
          </a:xfrm>
          <a:prstGeom prst="rect">
            <a:avLst/>
          </a:prstGeom>
        </p:spPr>
      </p:pic>
    </p:spTree>
    <p:extLst>
      <p:ext uri="{BB962C8B-B14F-4D97-AF65-F5344CB8AC3E}">
        <p14:creationId xmlns:p14="http://schemas.microsoft.com/office/powerpoint/2010/main" val="863224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2DBE-4AEA-FE46-A961-DCF78D113C98}"/>
              </a:ext>
            </a:extLst>
          </p:cNvPr>
          <p:cNvSpPr>
            <a:spLocks noGrp="1"/>
          </p:cNvSpPr>
          <p:nvPr>
            <p:ph type="title"/>
          </p:nvPr>
        </p:nvSpPr>
        <p:spPr/>
        <p:txBody>
          <a:bodyPr/>
          <a:lstStyle/>
          <a:p>
            <a:r>
              <a:rPr lang="en-US" dirty="0"/>
              <a:t>Care Policy</a:t>
            </a:r>
          </a:p>
        </p:txBody>
      </p:sp>
      <p:sp>
        <p:nvSpPr>
          <p:cNvPr id="3" name="Content Placeholder 2">
            <a:extLst>
              <a:ext uri="{FF2B5EF4-FFF2-40B4-BE49-F238E27FC236}">
                <a16:creationId xmlns:a16="http://schemas.microsoft.com/office/drawing/2014/main" id="{27A26414-3EC7-B342-9D81-688AE1DB3C25}"/>
              </a:ext>
            </a:extLst>
          </p:cNvPr>
          <p:cNvSpPr>
            <a:spLocks noGrp="1"/>
          </p:cNvSpPr>
          <p:nvPr>
            <p:ph idx="1"/>
          </p:nvPr>
        </p:nvSpPr>
        <p:spPr/>
        <p:txBody>
          <a:bodyPr>
            <a:normAutofit/>
          </a:bodyPr>
          <a:lstStyle/>
          <a:p>
            <a:r>
              <a:rPr lang="en-US" dirty="0"/>
              <a:t>The world is a mess – take care of yourself, yours, and each other.</a:t>
            </a:r>
          </a:p>
          <a:p>
            <a:r>
              <a:rPr lang="en-US" dirty="0"/>
              <a:t>Absences are OK, but let the </a:t>
            </a:r>
            <a:r>
              <a:rPr lang="en-US"/>
              <a:t>group know.</a:t>
            </a:r>
            <a:endParaRPr lang="en-US" dirty="0"/>
          </a:p>
          <a:p>
            <a:r>
              <a:rPr lang="en-US" dirty="0"/>
              <a:t>We’re accountable to each other, though, and it’s important to show up, in every sense. </a:t>
            </a:r>
          </a:p>
          <a:p>
            <a:r>
              <a:rPr lang="en-US" dirty="0"/>
              <a:t>That means a commitment to</a:t>
            </a:r>
          </a:p>
          <a:p>
            <a:pPr lvl="1"/>
            <a:r>
              <a:rPr lang="en-US" dirty="0"/>
              <a:t>Presence, timeliness, accountability</a:t>
            </a:r>
          </a:p>
          <a:p>
            <a:r>
              <a:rPr lang="en-US" dirty="0"/>
              <a:t>We will address things if presence becomes a </a:t>
            </a:r>
          </a:p>
          <a:p>
            <a:pPr marL="0" indent="0">
              <a:buNone/>
            </a:pPr>
            <a:r>
              <a:rPr lang="en-US" dirty="0"/>
              <a:t>problem, but lead with care and kindness first. </a:t>
            </a:r>
          </a:p>
        </p:txBody>
      </p:sp>
      <p:pic>
        <p:nvPicPr>
          <p:cNvPr id="5" name="Picture 4" descr="A cat lying on a shelf&#10;&#10;Description automatically generated with medium confidence">
            <a:extLst>
              <a:ext uri="{FF2B5EF4-FFF2-40B4-BE49-F238E27FC236}">
                <a16:creationId xmlns:a16="http://schemas.microsoft.com/office/drawing/2014/main" id="{E2012291-55F4-81B1-FF8C-1DE1CFF52FFA}"/>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8438444" y="4042833"/>
            <a:ext cx="3753556" cy="2815167"/>
          </a:xfrm>
          <a:prstGeom prst="rect">
            <a:avLst/>
          </a:prstGeom>
        </p:spPr>
      </p:pic>
    </p:spTree>
    <p:extLst>
      <p:ext uri="{BB962C8B-B14F-4D97-AF65-F5344CB8AC3E}">
        <p14:creationId xmlns:p14="http://schemas.microsoft.com/office/powerpoint/2010/main" val="707183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A052B-9BF8-9BA1-1798-E91E7194BDC5}"/>
              </a:ext>
            </a:extLst>
          </p:cNvPr>
          <p:cNvSpPr>
            <a:spLocks noGrp="1"/>
          </p:cNvSpPr>
          <p:nvPr>
            <p:ph type="title"/>
          </p:nvPr>
        </p:nvSpPr>
        <p:spPr/>
        <p:txBody>
          <a:bodyPr/>
          <a:lstStyle/>
          <a:p>
            <a:r>
              <a:rPr lang="en-US" dirty="0"/>
              <a:t>Asking for Help</a:t>
            </a:r>
          </a:p>
        </p:txBody>
      </p:sp>
      <p:sp>
        <p:nvSpPr>
          <p:cNvPr id="3" name="Content Placeholder 2">
            <a:extLst>
              <a:ext uri="{FF2B5EF4-FFF2-40B4-BE49-F238E27FC236}">
                <a16:creationId xmlns:a16="http://schemas.microsoft.com/office/drawing/2014/main" id="{44FA3822-2DC2-F7F8-835C-FE4FAE3A0147}"/>
              </a:ext>
            </a:extLst>
          </p:cNvPr>
          <p:cNvSpPr>
            <a:spLocks noGrp="1"/>
          </p:cNvSpPr>
          <p:nvPr>
            <p:ph idx="1"/>
          </p:nvPr>
        </p:nvSpPr>
        <p:spPr/>
        <p:txBody>
          <a:bodyPr/>
          <a:lstStyle/>
          <a:p>
            <a:r>
              <a:rPr lang="en-US" dirty="0"/>
              <a:t>Work with each other</a:t>
            </a:r>
          </a:p>
          <a:p>
            <a:r>
              <a:rPr lang="en-US" dirty="0"/>
              <a:t>Work with staff</a:t>
            </a:r>
          </a:p>
          <a:p>
            <a:r>
              <a:rPr lang="en-US" dirty="0"/>
              <a:t>We have a team-oriented approach, and we hope you will as well</a:t>
            </a:r>
          </a:p>
          <a:p>
            <a:pPr lvl="1"/>
            <a:r>
              <a:rPr lang="en-US" dirty="0"/>
              <a:t>Means we might have to shuffle who will help you if you reach out</a:t>
            </a:r>
          </a:p>
          <a:p>
            <a:r>
              <a:rPr lang="en-US" dirty="0"/>
              <a:t>Agendas help make sure you get the help you need</a:t>
            </a:r>
          </a:p>
          <a:p>
            <a:r>
              <a:rPr lang="en-US" dirty="0"/>
              <a:t>That is all to say – when reaching out please let us know what you need help on. That will ensure that we get the right person in the room. </a:t>
            </a:r>
          </a:p>
        </p:txBody>
      </p:sp>
    </p:spTree>
    <p:extLst>
      <p:ext uri="{BB962C8B-B14F-4D97-AF65-F5344CB8AC3E}">
        <p14:creationId xmlns:p14="http://schemas.microsoft.com/office/powerpoint/2010/main" val="382197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a:t>Financial Logistics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p:txBody>
          <a:bodyPr/>
          <a:lstStyle/>
          <a:p>
            <a:r>
              <a:rPr lang="en-US" dirty="0"/>
              <a:t>If you get paid, let us know</a:t>
            </a:r>
          </a:p>
          <a:p>
            <a:r>
              <a:rPr lang="en-US" dirty="0"/>
              <a:t>If you think you should get paid but haven't, let us know</a:t>
            </a:r>
          </a:p>
          <a:p>
            <a:r>
              <a:rPr lang="en-US" dirty="0"/>
              <a:t>If you so much as sense an ill wind about finances, let us know</a:t>
            </a:r>
          </a:p>
          <a:p>
            <a:r>
              <a:rPr lang="en-US" dirty="0"/>
              <a:t>Better to be redundant than to be delayed</a:t>
            </a:r>
          </a:p>
          <a:p>
            <a:r>
              <a:rPr lang="en-US" dirty="0"/>
              <a:t>A note on the GSAS portions of your fellowship</a:t>
            </a:r>
          </a:p>
          <a:p>
            <a:r>
              <a:rPr lang="en-US" dirty="0"/>
              <a:t>Let us know privately after session?</a:t>
            </a:r>
          </a:p>
        </p:txBody>
      </p:sp>
      <p:pic>
        <p:nvPicPr>
          <p:cNvPr id="5" name="Picture 4">
            <a:extLst>
              <a:ext uri="{FF2B5EF4-FFF2-40B4-BE49-F238E27FC236}">
                <a16:creationId xmlns:a16="http://schemas.microsoft.com/office/drawing/2014/main" id="{83DBB1D3-6EF2-C04E-8FE7-9462EC480A5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007178" y="3719384"/>
            <a:ext cx="4184821" cy="3138616"/>
          </a:xfrm>
          <a:prstGeom prst="rect">
            <a:avLst/>
          </a:prstGeom>
        </p:spPr>
      </p:pic>
    </p:spTree>
    <p:extLst>
      <p:ext uri="{BB962C8B-B14F-4D97-AF65-F5344CB8AC3E}">
        <p14:creationId xmlns:p14="http://schemas.microsoft.com/office/powerpoint/2010/main" val="878799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C5C6D52-A81B-7A46-8D63-1944F920190E}"/>
              </a:ext>
            </a:extLst>
          </p:cNvPr>
          <p:cNvPicPr>
            <a:picLocks noGrp="1" noChangeAspect="1"/>
          </p:cNvPicPr>
          <p:nvPr>
            <p:ph idx="1"/>
          </p:nvPr>
        </p:nvPicPr>
        <p:blipFill>
          <a:blip r:embed="rId3"/>
          <a:stretch>
            <a:fillRect/>
          </a:stretch>
        </p:blipFill>
        <p:spPr>
          <a:xfrm>
            <a:off x="0" y="1698"/>
            <a:ext cx="7871791" cy="6856302"/>
          </a:xfrm>
          <a:prstGeom prst="rect">
            <a:avLst/>
          </a:prstGeom>
        </p:spPr>
      </p:pic>
      <p:sp>
        <p:nvSpPr>
          <p:cNvPr id="2" name="Title 1">
            <a:extLst>
              <a:ext uri="{FF2B5EF4-FFF2-40B4-BE49-F238E27FC236}">
                <a16:creationId xmlns:a16="http://schemas.microsoft.com/office/drawing/2014/main" id="{D869D51B-D94A-BC48-9645-E956D4B6EE12}"/>
              </a:ext>
            </a:extLst>
          </p:cNvPr>
          <p:cNvSpPr>
            <a:spLocks noGrp="1"/>
          </p:cNvSpPr>
          <p:nvPr>
            <p:ph type="title"/>
          </p:nvPr>
        </p:nvSpPr>
        <p:spPr>
          <a:xfrm>
            <a:off x="7871790" y="1705481"/>
            <a:ext cx="4320209" cy="1080052"/>
          </a:xfrm>
        </p:spPr>
        <p:txBody>
          <a:bodyPr>
            <a:normAutofit/>
          </a:bodyPr>
          <a:lstStyle/>
          <a:p>
            <a:pPr algn="ctr"/>
            <a:r>
              <a:rPr lang="en-US" sz="3500" dirty="0" err="1"/>
              <a:t>phdplus.virginia.edu</a:t>
            </a:r>
            <a:endParaRPr lang="en-US" sz="3500" dirty="0"/>
          </a:p>
        </p:txBody>
      </p:sp>
      <p:pic>
        <p:nvPicPr>
          <p:cNvPr id="4" name="Picture 3" descr="A cat sitting on a chair&#10;&#10;Description automatically generated">
            <a:extLst>
              <a:ext uri="{FF2B5EF4-FFF2-40B4-BE49-F238E27FC236}">
                <a16:creationId xmlns:a16="http://schemas.microsoft.com/office/drawing/2014/main" id="{07DFBCDF-77D1-AEBD-D6FF-553324BBAD08}"/>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8194629" y="3183467"/>
            <a:ext cx="3674533" cy="3674533"/>
          </a:xfrm>
          <a:prstGeom prst="rect">
            <a:avLst/>
          </a:prstGeom>
        </p:spPr>
      </p:pic>
    </p:spTree>
    <p:extLst>
      <p:ext uri="{BB962C8B-B14F-4D97-AF65-F5344CB8AC3E}">
        <p14:creationId xmlns:p14="http://schemas.microsoft.com/office/powerpoint/2010/main" val="1606511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dirty="0"/>
              <a:t>Other Scheduling Things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a:xfrm>
            <a:off x="838200" y="1825625"/>
            <a:ext cx="6210300" cy="4351338"/>
          </a:xfrm>
        </p:spPr>
        <p:txBody>
          <a:bodyPr>
            <a:normAutofit fontScale="92500" lnSpcReduction="10000"/>
          </a:bodyPr>
          <a:lstStyle/>
          <a:p>
            <a:r>
              <a:rPr lang="en-US" dirty="0"/>
              <a:t>Be thinking about ways to maintain a community </a:t>
            </a:r>
          </a:p>
          <a:p>
            <a:pPr lvl="1"/>
            <a:r>
              <a:rPr lang="en-US" dirty="0"/>
              <a:t>August 30</a:t>
            </a:r>
            <a:r>
              <a:rPr lang="en-US" baseline="30000" dirty="0"/>
              <a:t>th</a:t>
            </a:r>
            <a:r>
              <a:rPr lang="en-US" dirty="0"/>
              <a:t> 2-4; </a:t>
            </a:r>
            <a:r>
              <a:rPr lang="en-US" dirty="0" err="1"/>
              <a:t>Kardinal</a:t>
            </a:r>
            <a:r>
              <a:rPr lang="en-US" dirty="0"/>
              <a:t> Hall</a:t>
            </a:r>
          </a:p>
          <a:p>
            <a:r>
              <a:rPr lang="en-US" dirty="0"/>
              <a:t>DH Fellow colloquium</a:t>
            </a:r>
          </a:p>
          <a:p>
            <a:pPr lvl="1"/>
            <a:r>
              <a:rPr lang="en-US" dirty="0"/>
              <a:t>TBD; Loren Lee</a:t>
            </a:r>
          </a:p>
          <a:p>
            <a:r>
              <a:rPr lang="en-US" dirty="0"/>
              <a:t>Cohort-specific meetups</a:t>
            </a:r>
          </a:p>
          <a:p>
            <a:r>
              <a:rPr lang="en-US" dirty="0"/>
              <a:t>Will let you know about other relevant events and put them on the curriculum page</a:t>
            </a:r>
          </a:p>
          <a:p>
            <a:r>
              <a:rPr lang="en-US" dirty="0"/>
              <a:t>Come to our events. Let us know if you have ideas!</a:t>
            </a:r>
          </a:p>
        </p:txBody>
      </p:sp>
      <p:pic>
        <p:nvPicPr>
          <p:cNvPr id="5" name="Picture 4">
            <a:extLst>
              <a:ext uri="{FF2B5EF4-FFF2-40B4-BE49-F238E27FC236}">
                <a16:creationId xmlns:a16="http://schemas.microsoft.com/office/drawing/2014/main" id="{0CE201DB-3F38-7744-B17A-A9FC98A56C7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48500" y="0"/>
            <a:ext cx="5143500" cy="6858000"/>
          </a:xfrm>
          <a:prstGeom prst="rect">
            <a:avLst/>
          </a:prstGeom>
        </p:spPr>
      </p:pic>
    </p:spTree>
    <p:extLst>
      <p:ext uri="{BB962C8B-B14F-4D97-AF65-F5344CB8AC3E}">
        <p14:creationId xmlns:p14="http://schemas.microsoft.com/office/powerpoint/2010/main" val="22488839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1358</TotalTime>
  <Words>1451</Words>
  <Application>Microsoft Macintosh PowerPoint</Application>
  <PresentationFormat>Widescreen</PresentationFormat>
  <Paragraphs>176</Paragraphs>
  <Slides>28</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Helvetica Neue</vt:lpstr>
      <vt:lpstr>inherit</vt:lpstr>
      <vt:lpstr>Office Theme</vt:lpstr>
      <vt:lpstr>PowerPoint Presentation</vt:lpstr>
      <vt:lpstr>Land Acknowledgement</vt:lpstr>
      <vt:lpstr>Introductions</vt:lpstr>
      <vt:lpstr>Spaces and Expectations</vt:lpstr>
      <vt:lpstr>Care Policy</vt:lpstr>
      <vt:lpstr>Asking for Help</vt:lpstr>
      <vt:lpstr>Financial Logistics</vt:lpstr>
      <vt:lpstr>phdplus.virginia.edu</vt:lpstr>
      <vt:lpstr>Other Scheduling Things</vt:lpstr>
      <vt:lpstr>The World According to Shane  (Head Shots)</vt:lpstr>
      <vt:lpstr>Blogging and Writing</vt:lpstr>
      <vt:lpstr>PowerPoint Presentation</vt:lpstr>
      <vt:lpstr>Slack and Social Media</vt:lpstr>
      <vt:lpstr>PowerPoint Presentation</vt:lpstr>
      <vt:lpstr>PraxisGeneral, TechLab</vt:lpstr>
      <vt:lpstr>Model for the Year</vt:lpstr>
      <vt:lpstr>PowerPoint Presentation</vt:lpstr>
      <vt:lpstr>Fall pt. 1 DH Communities – Charter</vt:lpstr>
      <vt:lpstr>Fall pt. 2 - Pedagogy DH Workshop and Teaching Statement</vt:lpstr>
      <vt:lpstr>TechFall – Fundamentals &amp; Design Lab</vt:lpstr>
      <vt:lpstr>Spring pt. 1 –  DH Research / Infrastructure</vt:lpstr>
      <vt:lpstr>Spring pt 2 – Code Lab</vt:lpstr>
      <vt:lpstr>Spring pt. 3 –  Hackathon</vt:lpstr>
      <vt:lpstr>PowerPoint Presentation</vt:lpstr>
      <vt:lpstr>PowerPoint Presentation</vt:lpstr>
      <vt:lpstr>Initial Things pt 1</vt:lpstr>
      <vt:lpstr>Initial Things pt 2</vt:lpstr>
      <vt:lpstr>Questions and First Discussions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Praxis</dc:title>
  <dc:creator>Walsh, Brandon M. (bmw9t)</dc:creator>
  <cp:lastModifiedBy>Walsh, Brandon M (bmw9t)</cp:lastModifiedBy>
  <cp:revision>118</cp:revision>
  <dcterms:created xsi:type="dcterms:W3CDTF">2018-08-20T14:08:11Z</dcterms:created>
  <dcterms:modified xsi:type="dcterms:W3CDTF">2024-08-20T14:47:16Z</dcterms:modified>
</cp:coreProperties>
</file>

<file path=docProps/thumbnail.jpeg>
</file>